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59" r:id="rId4"/>
    <p:sldId id="274" r:id="rId5"/>
    <p:sldId id="260" r:id="rId6"/>
    <p:sldId id="266" r:id="rId7"/>
    <p:sldId id="275" r:id="rId8"/>
    <p:sldId id="270" r:id="rId9"/>
    <p:sldId id="277" r:id="rId10"/>
    <p:sldId id="276" r:id="rId11"/>
    <p:sldId id="261" r:id="rId12"/>
    <p:sldId id="267" r:id="rId13"/>
    <p:sldId id="262" r:id="rId14"/>
    <p:sldId id="278" r:id="rId15"/>
    <p:sldId id="279" r:id="rId16"/>
    <p:sldId id="290" r:id="rId17"/>
    <p:sldId id="291" r:id="rId18"/>
    <p:sldId id="292" r:id="rId19"/>
    <p:sldId id="288" r:id="rId20"/>
    <p:sldId id="281" r:id="rId21"/>
    <p:sldId id="287" r:id="rId22"/>
    <p:sldId id="280" r:id="rId23"/>
    <p:sldId id="293" r:id="rId24"/>
    <p:sldId id="284" r:id="rId25"/>
    <p:sldId id="285" r:id="rId26"/>
    <p:sldId id="294" r:id="rId27"/>
    <p:sldId id="286" r:id="rId28"/>
    <p:sldId id="273" r:id="rId29"/>
    <p:sldId id="263" r:id="rId30"/>
    <p:sldId id="268" r:id="rId31"/>
    <p:sldId id="283" r:id="rId32"/>
    <p:sldId id="272" r:id="rId33"/>
    <p:sldId id="282" r:id="rId34"/>
    <p:sldId id="264" r:id="rId35"/>
  </p:sldIdLst>
  <p:sldSz cx="9144000" cy="6858000" type="screen4x3"/>
  <p:notesSz cx="6797675" cy="9926638"/>
  <p:custShowLst>
    <p:custShow name="自定义放映 1" id="0">
      <p:sldLst>
        <p:sld r:id="rId17"/>
        <p:sld r:id="rId18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CC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7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0"/>
  <c:chart>
    <c:title>
      <c:tx>
        <c:rich>
          <a:bodyPr/>
          <a:lstStyle/>
          <a:p>
            <a:pPr>
              <a:defRPr/>
            </a:pPr>
            <a:r>
              <a:rPr lang="zh-CN"/>
              <a:t>            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网络上报数</c:v>
                </c:pt>
              </c:strCache>
            </c:strRef>
          </c:tx>
          <c:dLbls>
            <c:dLbl>
              <c:idx val="4"/>
              <c:layout/>
              <c:showVal val="1"/>
            </c:dLbl>
            <c:delete val="1"/>
          </c:dLbls>
          <c:cat>
            <c:numRef>
              <c:f>Sheet1!$A$2:$A$11</c:f>
              <c:numCache>
                <c:formatCode>m/d;@</c:formatCode>
                <c:ptCount val="10"/>
                <c:pt idx="0">
                  <c:v>41353</c:v>
                </c:pt>
                <c:pt idx="1">
                  <c:v>41352</c:v>
                </c:pt>
                <c:pt idx="2">
                  <c:v>41351</c:v>
                </c:pt>
                <c:pt idx="3">
                  <c:v>41350</c:v>
                </c:pt>
                <c:pt idx="4">
                  <c:v>41349</c:v>
                </c:pt>
                <c:pt idx="5">
                  <c:v>41348</c:v>
                </c:pt>
                <c:pt idx="6">
                  <c:v>41347</c:v>
                </c:pt>
                <c:pt idx="7">
                  <c:v>41346</c:v>
                </c:pt>
                <c:pt idx="8">
                  <c:v>41345</c:v>
                </c:pt>
                <c:pt idx="9">
                  <c:v>41344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920</c:v>
                </c:pt>
                <c:pt idx="1">
                  <c:v>6918</c:v>
                </c:pt>
                <c:pt idx="2">
                  <c:v>19361</c:v>
                </c:pt>
                <c:pt idx="3">
                  <c:v>9522</c:v>
                </c:pt>
                <c:pt idx="4">
                  <c:v>12100</c:v>
                </c:pt>
                <c:pt idx="5">
                  <c:v>28998</c:v>
                </c:pt>
                <c:pt idx="6">
                  <c:v>27812</c:v>
                </c:pt>
                <c:pt idx="7">
                  <c:v>20199</c:v>
                </c:pt>
                <c:pt idx="8">
                  <c:v>13829</c:v>
                </c:pt>
                <c:pt idx="9">
                  <c:v>10872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纸质接收数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8"/>
              <c:layout/>
              <c:showVal val="1"/>
            </c:dLbl>
            <c:delete val="1"/>
          </c:dLbls>
          <c:cat>
            <c:numRef>
              <c:f>Sheet1!$A$2:$A$11</c:f>
              <c:numCache>
                <c:formatCode>m/d;@</c:formatCode>
                <c:ptCount val="10"/>
                <c:pt idx="0">
                  <c:v>41353</c:v>
                </c:pt>
                <c:pt idx="1">
                  <c:v>41352</c:v>
                </c:pt>
                <c:pt idx="2">
                  <c:v>41351</c:v>
                </c:pt>
                <c:pt idx="3">
                  <c:v>41350</c:v>
                </c:pt>
                <c:pt idx="4">
                  <c:v>41349</c:v>
                </c:pt>
                <c:pt idx="5">
                  <c:v>41348</c:v>
                </c:pt>
                <c:pt idx="6">
                  <c:v>41347</c:v>
                </c:pt>
                <c:pt idx="7">
                  <c:v>41346</c:v>
                </c:pt>
                <c:pt idx="8">
                  <c:v>41345</c:v>
                </c:pt>
                <c:pt idx="9">
                  <c:v>41344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28199</c:v>
                </c:pt>
                <c:pt idx="1">
                  <c:v>51313</c:v>
                </c:pt>
                <c:pt idx="2">
                  <c:v>32928</c:v>
                </c:pt>
                <c:pt idx="3">
                  <c:v>16198</c:v>
                </c:pt>
                <c:pt idx="4">
                  <c:v>4589</c:v>
                </c:pt>
                <c:pt idx="5">
                  <c:v>6715</c:v>
                </c:pt>
                <c:pt idx="6">
                  <c:v>1020</c:v>
                </c:pt>
                <c:pt idx="7">
                  <c:v>105</c:v>
                </c:pt>
                <c:pt idx="8">
                  <c:v>6</c:v>
                </c:pt>
                <c:pt idx="9">
                  <c:v>24</c:v>
                </c:pt>
              </c:numCache>
            </c:numRef>
          </c:val>
        </c:ser>
        <c:shape val="box"/>
        <c:axId val="90078592"/>
        <c:axId val="90097152"/>
        <c:axId val="0"/>
      </c:bar3DChart>
      <c:dateAx>
        <c:axId val="90078592"/>
        <c:scaling>
          <c:orientation val="minMax"/>
        </c:scaling>
        <c:axPos val="b"/>
        <c:numFmt formatCode="m/d;@" sourceLinked="1"/>
        <c:majorTickMark val="none"/>
        <c:tickLblPos val="nextTo"/>
        <c:txPr>
          <a:bodyPr/>
          <a:lstStyle/>
          <a:p>
            <a:pPr>
              <a:defRPr sz="1400">
                <a:latin typeface="+mn-ea"/>
                <a:ea typeface="+mn-ea"/>
              </a:defRPr>
            </a:pPr>
            <a:endParaRPr lang="zh-CN"/>
          </a:p>
        </c:txPr>
        <c:crossAx val="90097152"/>
        <c:crosses val="autoZero"/>
        <c:auto val="1"/>
        <c:lblOffset val="100"/>
        <c:baseTimeUnit val="days"/>
      </c:dateAx>
      <c:valAx>
        <c:axId val="900971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>
                <a:latin typeface="+mn-ea"/>
                <a:ea typeface="+mn-ea"/>
              </a:defRPr>
            </a:pPr>
            <a:endParaRPr lang="zh-CN"/>
          </a:p>
        </c:txPr>
        <c:crossAx val="900785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936712136334944"/>
          <c:y val="0.24988110236220507"/>
          <c:w val="0.12617278473993568"/>
          <c:h val="0.45682099737532933"/>
        </c:manualLayout>
      </c:layout>
      <c:txPr>
        <a:bodyPr/>
        <a:lstStyle/>
        <a:p>
          <a:pPr>
            <a:defRPr>
              <a:latin typeface="华文楷体" pitchFamily="2" charset="-122"/>
              <a:ea typeface="华文楷体" pitchFamily="2" charset="-122"/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245D52-6045-4C43-BCF3-4DE3BEE4DBA0}" type="doc">
      <dgm:prSet loTypeId="urn:microsoft.com/office/officeart/2005/8/layout/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2664949-9578-47CD-B35D-731F69F42CD6}">
      <dgm:prSet phldrT="[文本]"/>
      <dgm:spPr/>
      <dgm:t>
        <a:bodyPr/>
        <a:lstStyle/>
        <a:p>
          <a:r>
            <a:rPr lang="en-US" altLang="zh-CN" dirty="0" smtClean="0"/>
            <a:t>2012</a:t>
          </a:r>
          <a:r>
            <a:rPr lang="zh-CN" altLang="en-US" dirty="0" smtClean="0"/>
            <a:t>年</a:t>
          </a:r>
          <a:r>
            <a:rPr lang="en-US" altLang="zh-CN" dirty="0" smtClean="0"/>
            <a:t>12</a:t>
          </a:r>
          <a:r>
            <a:rPr lang="zh-CN" altLang="en-US" dirty="0" smtClean="0"/>
            <a:t>月</a:t>
          </a:r>
          <a:r>
            <a:rPr lang="en-US" altLang="zh-CN" dirty="0" smtClean="0"/>
            <a:t>1</a:t>
          </a:r>
          <a:r>
            <a:rPr lang="zh-CN" altLang="en-US" dirty="0" smtClean="0"/>
            <a:t>日</a:t>
          </a:r>
          <a:endParaRPr lang="zh-CN" altLang="en-US" dirty="0"/>
        </a:p>
      </dgm:t>
    </dgm:pt>
    <dgm:pt modelId="{562BCC4B-20A2-43A3-8F7D-E689F9A881B7}" type="parTrans" cxnId="{8E6CE33A-7D92-441F-939C-9BEB8115B073}">
      <dgm:prSet/>
      <dgm:spPr/>
      <dgm:t>
        <a:bodyPr/>
        <a:lstStyle/>
        <a:p>
          <a:endParaRPr lang="zh-CN" altLang="en-US"/>
        </a:p>
      </dgm:t>
    </dgm:pt>
    <dgm:pt modelId="{F1DD31A7-1DFC-421A-BD34-A94F5C452950}" type="sibTrans" cxnId="{8E6CE33A-7D92-441F-939C-9BEB8115B073}">
      <dgm:prSet/>
      <dgm:spPr/>
      <dgm:t>
        <a:bodyPr/>
        <a:lstStyle/>
        <a:p>
          <a:endParaRPr lang="zh-CN" altLang="en-US"/>
        </a:p>
      </dgm:t>
    </dgm:pt>
    <dgm:pt modelId="{1B7469A5-AFF6-40B4-8B77-57657FDB23B9}">
      <dgm:prSet phldrT="[文本]"/>
      <dgm:spPr/>
      <dgm:t>
        <a:bodyPr/>
        <a:lstStyle/>
        <a:p>
          <a:r>
            <a:rPr lang="zh-CN" altLang="en-US" dirty="0" smtClean="0"/>
            <a:t>进展报告、结题报告在线填写、提交功能正式上线使用</a:t>
          </a:r>
          <a:endParaRPr lang="zh-CN" altLang="en-US" dirty="0"/>
        </a:p>
      </dgm:t>
    </dgm:pt>
    <dgm:pt modelId="{4E78B6AC-DA98-4664-B032-F90984212858}" type="parTrans" cxnId="{10457669-119B-4984-9729-081803CD6A16}">
      <dgm:prSet/>
      <dgm:spPr/>
      <dgm:t>
        <a:bodyPr/>
        <a:lstStyle/>
        <a:p>
          <a:endParaRPr lang="zh-CN" altLang="en-US"/>
        </a:p>
      </dgm:t>
    </dgm:pt>
    <dgm:pt modelId="{0D2C4E21-5BC1-4D5E-AFF4-25A35D9A90B3}" type="sibTrans" cxnId="{10457669-119B-4984-9729-081803CD6A16}">
      <dgm:prSet/>
      <dgm:spPr/>
      <dgm:t>
        <a:bodyPr/>
        <a:lstStyle/>
        <a:p>
          <a:endParaRPr lang="zh-CN" altLang="en-US"/>
        </a:p>
      </dgm:t>
    </dgm:pt>
    <dgm:pt modelId="{04A37743-569D-4A8B-A7C4-0CAB38780064}">
      <dgm:prSet phldrT="[文本]"/>
      <dgm:spPr/>
      <dgm:t>
        <a:bodyPr/>
        <a:lstStyle/>
        <a:p>
          <a:r>
            <a:rPr lang="en-US" altLang="zh-CN" dirty="0" smtClean="0"/>
            <a:t>2013</a:t>
          </a:r>
          <a:r>
            <a:rPr lang="zh-CN" altLang="en-US" dirty="0" smtClean="0"/>
            <a:t>年</a:t>
          </a:r>
          <a:r>
            <a:rPr lang="en-US" altLang="zh-CN" dirty="0" smtClean="0"/>
            <a:t>1</a:t>
          </a:r>
          <a:r>
            <a:rPr lang="zh-CN" altLang="en-US" dirty="0" smtClean="0"/>
            <a:t>月</a:t>
          </a:r>
          <a:r>
            <a:rPr lang="en-US" altLang="zh-CN" dirty="0" smtClean="0"/>
            <a:t>1</a:t>
          </a:r>
          <a:r>
            <a:rPr lang="zh-CN" altLang="en-US" dirty="0" smtClean="0"/>
            <a:t>日</a:t>
          </a:r>
          <a:endParaRPr lang="zh-CN" altLang="en-US" dirty="0"/>
        </a:p>
      </dgm:t>
    </dgm:pt>
    <dgm:pt modelId="{CCF78C00-1FDE-4089-A075-C761D7F08BC2}" type="parTrans" cxnId="{2FDBEA97-3D3C-41B7-97AC-6838FF48A7AD}">
      <dgm:prSet/>
      <dgm:spPr/>
      <dgm:t>
        <a:bodyPr/>
        <a:lstStyle/>
        <a:p>
          <a:endParaRPr lang="zh-CN" altLang="en-US"/>
        </a:p>
      </dgm:t>
    </dgm:pt>
    <dgm:pt modelId="{CD1320EA-634A-4B91-A975-65978A392537}" type="sibTrans" cxnId="{2FDBEA97-3D3C-41B7-97AC-6838FF48A7AD}">
      <dgm:prSet/>
      <dgm:spPr/>
      <dgm:t>
        <a:bodyPr/>
        <a:lstStyle/>
        <a:p>
          <a:endParaRPr lang="zh-CN" altLang="en-US"/>
        </a:p>
      </dgm:t>
    </dgm:pt>
    <dgm:pt modelId="{5C0A27BB-E64F-48AC-8097-031BEEA87632}">
      <dgm:prSet phldrT="[文本]"/>
      <dgm:spPr/>
      <dgm:t>
        <a:bodyPr/>
        <a:lstStyle/>
        <a:p>
          <a:r>
            <a:rPr lang="zh-CN" altLang="en-US" dirty="0" smtClean="0"/>
            <a:t>在线申请功能与离线申请书下载功能正式使用</a:t>
          </a:r>
          <a:endParaRPr lang="zh-CN" altLang="en-US" dirty="0"/>
        </a:p>
      </dgm:t>
    </dgm:pt>
    <dgm:pt modelId="{95833CB4-8C61-4982-93A5-CDABFF8AA31D}" type="parTrans" cxnId="{4666B17C-C2B5-4A0B-9FC1-B1DB82F945B1}">
      <dgm:prSet/>
      <dgm:spPr/>
      <dgm:t>
        <a:bodyPr/>
        <a:lstStyle/>
        <a:p>
          <a:endParaRPr lang="zh-CN" altLang="en-US"/>
        </a:p>
      </dgm:t>
    </dgm:pt>
    <dgm:pt modelId="{63D2FD44-9483-4D03-8088-EA949F3F4E87}" type="sibTrans" cxnId="{4666B17C-C2B5-4A0B-9FC1-B1DB82F945B1}">
      <dgm:prSet/>
      <dgm:spPr/>
      <dgm:t>
        <a:bodyPr/>
        <a:lstStyle/>
        <a:p>
          <a:endParaRPr lang="zh-CN" altLang="en-US"/>
        </a:p>
      </dgm:t>
    </dgm:pt>
    <dgm:pt modelId="{5B9A02AC-8EAB-4EC2-8A11-E213AB06C407}">
      <dgm:prSet phldrT="[文本]"/>
      <dgm:spPr/>
      <dgm:t>
        <a:bodyPr/>
        <a:lstStyle/>
        <a:p>
          <a:r>
            <a:rPr lang="en-US" altLang="zh-CN" dirty="0" smtClean="0"/>
            <a:t>2013</a:t>
          </a:r>
          <a:r>
            <a:rPr lang="zh-CN" altLang="en-US" dirty="0" smtClean="0"/>
            <a:t>年</a:t>
          </a:r>
          <a:r>
            <a:rPr lang="en-US" altLang="zh-CN" dirty="0" smtClean="0"/>
            <a:t>3</a:t>
          </a:r>
          <a:r>
            <a:rPr lang="zh-CN" altLang="en-US" dirty="0" smtClean="0"/>
            <a:t>月</a:t>
          </a:r>
          <a:r>
            <a:rPr lang="en-US" altLang="zh-CN" dirty="0" smtClean="0"/>
            <a:t>20</a:t>
          </a:r>
          <a:r>
            <a:rPr lang="zh-CN" altLang="en-US" dirty="0" smtClean="0"/>
            <a:t>日</a:t>
          </a:r>
          <a:endParaRPr lang="zh-CN" altLang="en-US" dirty="0"/>
        </a:p>
      </dgm:t>
    </dgm:pt>
    <dgm:pt modelId="{FD2AC716-E7EC-4E0B-A720-6961ABCED929}" type="parTrans" cxnId="{9E913EA1-F696-445A-8BF4-5ADFE6995E94}">
      <dgm:prSet/>
      <dgm:spPr/>
      <dgm:t>
        <a:bodyPr/>
        <a:lstStyle/>
        <a:p>
          <a:endParaRPr lang="zh-CN" altLang="en-US"/>
        </a:p>
      </dgm:t>
    </dgm:pt>
    <dgm:pt modelId="{6217C038-D547-4784-83FF-605E56DE86AB}" type="sibTrans" cxnId="{9E913EA1-F696-445A-8BF4-5ADFE6995E94}">
      <dgm:prSet/>
      <dgm:spPr/>
      <dgm:t>
        <a:bodyPr/>
        <a:lstStyle/>
        <a:p>
          <a:endParaRPr lang="zh-CN" altLang="en-US"/>
        </a:p>
      </dgm:t>
    </dgm:pt>
    <dgm:pt modelId="{55E71B28-4D97-4151-94A2-4D4C32CD0464}">
      <dgm:prSet phldrT="[文本]"/>
      <dgm:spPr/>
      <dgm:t>
        <a:bodyPr/>
        <a:lstStyle/>
        <a:p>
          <a:r>
            <a:rPr lang="zh-CN" altLang="en-US" dirty="0" smtClean="0"/>
            <a:t>新的评议功能正式上线使用</a:t>
          </a:r>
          <a:endParaRPr lang="zh-CN" altLang="en-US" dirty="0"/>
        </a:p>
      </dgm:t>
    </dgm:pt>
    <dgm:pt modelId="{05CB18C3-138F-4B48-B752-F3791A644840}" type="parTrans" cxnId="{6C300F7A-79C9-4FFC-8665-C910CAA9E865}">
      <dgm:prSet/>
      <dgm:spPr/>
      <dgm:t>
        <a:bodyPr/>
        <a:lstStyle/>
        <a:p>
          <a:endParaRPr lang="zh-CN" altLang="en-US"/>
        </a:p>
      </dgm:t>
    </dgm:pt>
    <dgm:pt modelId="{7DAD23B5-CA88-417A-80E3-91818E116C04}" type="sibTrans" cxnId="{6C300F7A-79C9-4FFC-8665-C910CAA9E865}">
      <dgm:prSet/>
      <dgm:spPr/>
      <dgm:t>
        <a:bodyPr/>
        <a:lstStyle/>
        <a:p>
          <a:endParaRPr lang="zh-CN" altLang="en-US"/>
        </a:p>
      </dgm:t>
    </dgm:pt>
    <dgm:pt modelId="{706382B2-93C1-4D0E-814E-D3C8E78D80D2}">
      <dgm:prSet phldrT="[文本]"/>
      <dgm:spPr/>
      <dgm:t>
        <a:bodyPr/>
        <a:lstStyle/>
        <a:p>
          <a:r>
            <a:rPr lang="en-US" altLang="zh-CN" dirty="0" smtClean="0"/>
            <a:t>2013</a:t>
          </a:r>
          <a:r>
            <a:rPr lang="zh-CN" altLang="en-US" dirty="0" smtClean="0"/>
            <a:t>年</a:t>
          </a:r>
          <a:r>
            <a:rPr lang="en-US" altLang="zh-CN" dirty="0" smtClean="0"/>
            <a:t>8</a:t>
          </a:r>
          <a:r>
            <a:rPr lang="zh-CN" altLang="en-US" dirty="0" smtClean="0"/>
            <a:t>月</a:t>
          </a:r>
          <a:endParaRPr lang="zh-CN" altLang="en-US" dirty="0"/>
        </a:p>
      </dgm:t>
    </dgm:pt>
    <dgm:pt modelId="{4E58A3E7-4DAF-4F26-A68E-60AE126A136F}" type="parTrans" cxnId="{D8CE9695-02C0-424D-A520-1F2A721CF25B}">
      <dgm:prSet/>
      <dgm:spPr/>
      <dgm:t>
        <a:bodyPr/>
        <a:lstStyle/>
        <a:p>
          <a:endParaRPr lang="zh-CN" altLang="en-US"/>
        </a:p>
      </dgm:t>
    </dgm:pt>
    <dgm:pt modelId="{88D96835-F9D8-4644-9EBD-9365D2A52F7A}" type="sibTrans" cxnId="{D8CE9695-02C0-424D-A520-1F2A721CF25B}">
      <dgm:prSet/>
      <dgm:spPr/>
      <dgm:t>
        <a:bodyPr/>
        <a:lstStyle/>
        <a:p>
          <a:endParaRPr lang="zh-CN" altLang="en-US"/>
        </a:p>
      </dgm:t>
    </dgm:pt>
    <dgm:pt modelId="{BDA01099-2E73-4BE3-8817-33071917C4BD}">
      <dgm:prSet/>
      <dgm:spPr/>
      <dgm:t>
        <a:bodyPr/>
        <a:lstStyle/>
        <a:p>
          <a:r>
            <a:rPr lang="zh-CN" altLang="en-US" dirty="0" smtClean="0"/>
            <a:t>新的计划书管理功能正式使用</a:t>
          </a:r>
          <a:endParaRPr lang="zh-CN" altLang="en-US" dirty="0"/>
        </a:p>
      </dgm:t>
    </dgm:pt>
    <dgm:pt modelId="{A2D8E438-DFB3-4BB3-B392-126BA63439FC}" type="parTrans" cxnId="{33FAD6B1-57E8-4233-B186-88B92938E7AB}">
      <dgm:prSet/>
      <dgm:spPr/>
      <dgm:t>
        <a:bodyPr/>
        <a:lstStyle/>
        <a:p>
          <a:endParaRPr lang="zh-CN" altLang="en-US"/>
        </a:p>
      </dgm:t>
    </dgm:pt>
    <dgm:pt modelId="{6FBBE1C5-BC4E-4B82-AAEC-7424D6679854}" type="sibTrans" cxnId="{33FAD6B1-57E8-4233-B186-88B92938E7AB}">
      <dgm:prSet/>
      <dgm:spPr/>
      <dgm:t>
        <a:bodyPr/>
        <a:lstStyle/>
        <a:p>
          <a:endParaRPr lang="zh-CN" altLang="en-US"/>
        </a:p>
      </dgm:t>
    </dgm:pt>
    <dgm:pt modelId="{A8E711DD-3F44-4C27-A761-0F584FF32946}" type="pres">
      <dgm:prSet presAssocID="{B0245D52-6045-4C43-BCF3-4DE3BEE4DBA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D885B59-D3DE-4351-BB40-40C3E9444323}" type="pres">
      <dgm:prSet presAssocID="{A2664949-9578-47CD-B35D-731F69F42CD6}" presName="composite" presStyleCnt="0"/>
      <dgm:spPr/>
    </dgm:pt>
    <dgm:pt modelId="{8A6C3349-D8ED-4F48-9A2B-EC5CBFBC1186}" type="pres">
      <dgm:prSet presAssocID="{A2664949-9578-47CD-B35D-731F69F42CD6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872465-260D-428E-81BF-1B15ED9EAE25}" type="pres">
      <dgm:prSet presAssocID="{A2664949-9578-47CD-B35D-731F69F42CD6}" presName="parSh" presStyleLbl="node1" presStyleIdx="0" presStyleCnt="4"/>
      <dgm:spPr/>
      <dgm:t>
        <a:bodyPr/>
        <a:lstStyle/>
        <a:p>
          <a:endParaRPr lang="zh-CN" altLang="en-US"/>
        </a:p>
      </dgm:t>
    </dgm:pt>
    <dgm:pt modelId="{56AA2A38-D7DE-4BD1-AD53-B8E8C1E4A9EA}" type="pres">
      <dgm:prSet presAssocID="{A2664949-9578-47CD-B35D-731F69F42CD6}" presName="desTx" presStyleLbl="fgAcc1" presStyleIdx="0" presStyleCnt="4" custScaleX="93862" custScaleY="81506" custLinFactNeighborX="-3972" custLinFactNeighborY="-23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B263F3-2EF1-419C-B81F-98137D59C138}" type="pres">
      <dgm:prSet presAssocID="{F1DD31A7-1DFC-421A-BD34-A94F5C452950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4E8AD587-9C39-4EFC-8E70-D8DAF80F6647}" type="pres">
      <dgm:prSet presAssocID="{F1DD31A7-1DFC-421A-BD34-A94F5C452950}" presName="connTx" presStyleLbl="sibTrans2D1" presStyleIdx="0" presStyleCnt="3"/>
      <dgm:spPr/>
      <dgm:t>
        <a:bodyPr/>
        <a:lstStyle/>
        <a:p>
          <a:endParaRPr lang="zh-CN" altLang="en-US"/>
        </a:p>
      </dgm:t>
    </dgm:pt>
    <dgm:pt modelId="{26B29675-4F2A-4D83-8275-32F5D2B6B3C5}" type="pres">
      <dgm:prSet presAssocID="{04A37743-569D-4A8B-A7C4-0CAB38780064}" presName="composite" presStyleCnt="0"/>
      <dgm:spPr/>
    </dgm:pt>
    <dgm:pt modelId="{BD7AD373-5D8C-412F-9884-139421181B64}" type="pres">
      <dgm:prSet presAssocID="{04A37743-569D-4A8B-A7C4-0CAB38780064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FE8E12-0937-4D1C-B910-FBD7FD1D02BA}" type="pres">
      <dgm:prSet presAssocID="{04A37743-569D-4A8B-A7C4-0CAB38780064}" presName="parSh" presStyleLbl="node1" presStyleIdx="1" presStyleCnt="4"/>
      <dgm:spPr/>
      <dgm:t>
        <a:bodyPr/>
        <a:lstStyle/>
        <a:p>
          <a:endParaRPr lang="zh-CN" altLang="en-US"/>
        </a:p>
      </dgm:t>
    </dgm:pt>
    <dgm:pt modelId="{E589E6D8-5795-4763-A1E4-9D399D56002C}" type="pres">
      <dgm:prSet presAssocID="{04A37743-569D-4A8B-A7C4-0CAB38780064}" presName="desTx" presStyleLbl="fgAcc1" presStyleIdx="1" presStyleCnt="4" custScaleX="92083" custScaleY="70511" custLinFactNeighborX="-10337" custLinFactNeighborY="-93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96F6-3DC6-4BF7-8ED6-21025BE361EE}" type="pres">
      <dgm:prSet presAssocID="{CD1320EA-634A-4B91-A975-65978A392537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3DAB2496-88D6-44E3-A9A4-581D6E7C3A09}" type="pres">
      <dgm:prSet presAssocID="{CD1320EA-634A-4B91-A975-65978A392537}" presName="connTx" presStyleLbl="sibTrans2D1" presStyleIdx="1" presStyleCnt="3"/>
      <dgm:spPr/>
      <dgm:t>
        <a:bodyPr/>
        <a:lstStyle/>
        <a:p>
          <a:endParaRPr lang="zh-CN" altLang="en-US"/>
        </a:p>
      </dgm:t>
    </dgm:pt>
    <dgm:pt modelId="{D15E5E56-7298-4C0E-A299-29FFF3339287}" type="pres">
      <dgm:prSet presAssocID="{5B9A02AC-8EAB-4EC2-8A11-E213AB06C407}" presName="composite" presStyleCnt="0"/>
      <dgm:spPr/>
    </dgm:pt>
    <dgm:pt modelId="{3EB8AA27-4D34-4BC4-B452-35EEF96D7DDF}" type="pres">
      <dgm:prSet presAssocID="{5B9A02AC-8EAB-4EC2-8A11-E213AB06C407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8ABE5C-9E7B-4C8B-A1C6-D202DF1B4E99}" type="pres">
      <dgm:prSet presAssocID="{5B9A02AC-8EAB-4EC2-8A11-E213AB06C407}" presName="parSh" presStyleLbl="node1" presStyleIdx="2" presStyleCnt="4"/>
      <dgm:spPr/>
      <dgm:t>
        <a:bodyPr/>
        <a:lstStyle/>
        <a:p>
          <a:endParaRPr lang="zh-CN" altLang="en-US"/>
        </a:p>
      </dgm:t>
    </dgm:pt>
    <dgm:pt modelId="{0442F7C7-CB7C-4728-B6C0-83AE7AB414C0}" type="pres">
      <dgm:prSet presAssocID="{5B9A02AC-8EAB-4EC2-8A11-E213AB06C407}" presName="desTx" presStyleLbl="fgAcc1" presStyleIdx="2" presStyleCnt="4" custScaleX="85739" custScaleY="74164" custLinFactNeighborX="-8325" custLinFactNeighborY="-61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7BF54E-E166-41E1-92D8-DB09F10A14FD}" type="pres">
      <dgm:prSet presAssocID="{6217C038-D547-4784-83FF-605E56DE86AB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ABCD040A-E6B9-4F3D-8679-5E80677104C9}" type="pres">
      <dgm:prSet presAssocID="{6217C038-D547-4784-83FF-605E56DE86AB}" presName="connTx" presStyleLbl="sibTrans2D1" presStyleIdx="2" presStyleCnt="3"/>
      <dgm:spPr/>
      <dgm:t>
        <a:bodyPr/>
        <a:lstStyle/>
        <a:p>
          <a:endParaRPr lang="zh-CN" altLang="en-US"/>
        </a:p>
      </dgm:t>
    </dgm:pt>
    <dgm:pt modelId="{B48A7C78-11A9-4986-BA94-2FF44E194579}" type="pres">
      <dgm:prSet presAssocID="{706382B2-93C1-4D0E-814E-D3C8E78D80D2}" presName="composite" presStyleCnt="0"/>
      <dgm:spPr/>
    </dgm:pt>
    <dgm:pt modelId="{83BADCD7-D791-497E-A6D8-E7C69EED5547}" type="pres">
      <dgm:prSet presAssocID="{706382B2-93C1-4D0E-814E-D3C8E78D80D2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A8A503-ADDA-4725-BB6E-EEDDCB37350B}" type="pres">
      <dgm:prSet presAssocID="{706382B2-93C1-4D0E-814E-D3C8E78D80D2}" presName="parSh" presStyleLbl="node1" presStyleIdx="3" presStyleCnt="4"/>
      <dgm:spPr/>
      <dgm:t>
        <a:bodyPr/>
        <a:lstStyle/>
        <a:p>
          <a:endParaRPr lang="zh-CN" altLang="en-US"/>
        </a:p>
      </dgm:t>
    </dgm:pt>
    <dgm:pt modelId="{CFA4597E-99F2-4412-BFCD-55D5AA7D8241}" type="pres">
      <dgm:prSet presAssocID="{706382B2-93C1-4D0E-814E-D3C8E78D80D2}" presName="desTx" presStyleLbl="fgAcc1" presStyleIdx="3" presStyleCnt="4" custScaleX="83337" custScaleY="66116" custLinFactNeighborX="-4146" custLinFactNeighborY="-106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B0C2E5B-7A76-4888-A71B-606F6738FD77}" type="presOf" srcId="{04A37743-569D-4A8B-A7C4-0CAB38780064}" destId="{00FE8E12-0937-4D1C-B910-FBD7FD1D02BA}" srcOrd="1" destOrd="0" presId="urn:microsoft.com/office/officeart/2005/8/layout/process3"/>
    <dgm:cxn modelId="{10457669-119B-4984-9729-081803CD6A16}" srcId="{A2664949-9578-47CD-B35D-731F69F42CD6}" destId="{1B7469A5-AFF6-40B4-8B77-57657FDB23B9}" srcOrd="0" destOrd="0" parTransId="{4E78B6AC-DA98-4664-B032-F90984212858}" sibTransId="{0D2C4E21-5BC1-4D5E-AFF4-25A35D9A90B3}"/>
    <dgm:cxn modelId="{8F40F6EA-D1CD-438A-B179-427F6E9B7B09}" type="presOf" srcId="{CD1320EA-634A-4B91-A975-65978A392537}" destId="{3DAB2496-88D6-44E3-A9A4-581D6E7C3A09}" srcOrd="1" destOrd="0" presId="urn:microsoft.com/office/officeart/2005/8/layout/process3"/>
    <dgm:cxn modelId="{D8CE9695-02C0-424D-A520-1F2A721CF25B}" srcId="{B0245D52-6045-4C43-BCF3-4DE3BEE4DBA0}" destId="{706382B2-93C1-4D0E-814E-D3C8E78D80D2}" srcOrd="3" destOrd="0" parTransId="{4E58A3E7-4DAF-4F26-A68E-60AE126A136F}" sibTransId="{88D96835-F9D8-4644-9EBD-9365D2A52F7A}"/>
    <dgm:cxn modelId="{4666B17C-C2B5-4A0B-9FC1-B1DB82F945B1}" srcId="{04A37743-569D-4A8B-A7C4-0CAB38780064}" destId="{5C0A27BB-E64F-48AC-8097-031BEEA87632}" srcOrd="0" destOrd="0" parTransId="{95833CB4-8C61-4982-93A5-CDABFF8AA31D}" sibTransId="{63D2FD44-9483-4D03-8088-EA949F3F4E87}"/>
    <dgm:cxn modelId="{3CE17F44-D070-44D3-9530-17C01E83AD05}" type="presOf" srcId="{706382B2-93C1-4D0E-814E-D3C8E78D80D2}" destId="{9CA8A503-ADDA-4725-BB6E-EEDDCB37350B}" srcOrd="1" destOrd="0" presId="urn:microsoft.com/office/officeart/2005/8/layout/process3"/>
    <dgm:cxn modelId="{B470A210-EDDB-4195-894C-675CB9A967C4}" type="presOf" srcId="{04A37743-569D-4A8B-A7C4-0CAB38780064}" destId="{BD7AD373-5D8C-412F-9884-139421181B64}" srcOrd="0" destOrd="0" presId="urn:microsoft.com/office/officeart/2005/8/layout/process3"/>
    <dgm:cxn modelId="{A8DFADBB-CC3C-42DD-9360-57A700BB3C05}" type="presOf" srcId="{5C0A27BB-E64F-48AC-8097-031BEEA87632}" destId="{E589E6D8-5795-4763-A1E4-9D399D56002C}" srcOrd="0" destOrd="0" presId="urn:microsoft.com/office/officeart/2005/8/layout/process3"/>
    <dgm:cxn modelId="{01064D3A-D6CC-4D27-8C8D-C2B5479A1945}" type="presOf" srcId="{55E71B28-4D97-4151-94A2-4D4C32CD0464}" destId="{0442F7C7-CB7C-4728-B6C0-83AE7AB414C0}" srcOrd="0" destOrd="0" presId="urn:microsoft.com/office/officeart/2005/8/layout/process3"/>
    <dgm:cxn modelId="{8E6CE33A-7D92-441F-939C-9BEB8115B073}" srcId="{B0245D52-6045-4C43-BCF3-4DE3BEE4DBA0}" destId="{A2664949-9578-47CD-B35D-731F69F42CD6}" srcOrd="0" destOrd="0" parTransId="{562BCC4B-20A2-43A3-8F7D-E689F9A881B7}" sibTransId="{F1DD31A7-1DFC-421A-BD34-A94F5C452950}"/>
    <dgm:cxn modelId="{38533132-CB59-4E53-BDC3-1F7AA848CA04}" type="presOf" srcId="{5B9A02AC-8EAB-4EC2-8A11-E213AB06C407}" destId="{388ABE5C-9E7B-4C8B-A1C6-D202DF1B4E99}" srcOrd="1" destOrd="0" presId="urn:microsoft.com/office/officeart/2005/8/layout/process3"/>
    <dgm:cxn modelId="{FF3CB2ED-65CF-4C04-BE30-384B2B8F1727}" type="presOf" srcId="{706382B2-93C1-4D0E-814E-D3C8E78D80D2}" destId="{83BADCD7-D791-497E-A6D8-E7C69EED5547}" srcOrd="0" destOrd="0" presId="urn:microsoft.com/office/officeart/2005/8/layout/process3"/>
    <dgm:cxn modelId="{42C0B6AD-FDD1-42E4-AA7D-24BBFD3E2336}" type="presOf" srcId="{BDA01099-2E73-4BE3-8817-33071917C4BD}" destId="{CFA4597E-99F2-4412-BFCD-55D5AA7D8241}" srcOrd="0" destOrd="0" presId="urn:microsoft.com/office/officeart/2005/8/layout/process3"/>
    <dgm:cxn modelId="{5F0E3D20-541B-4A2E-8D26-E4B62383B1F4}" type="presOf" srcId="{A2664949-9578-47CD-B35D-731F69F42CD6}" destId="{8A6C3349-D8ED-4F48-9A2B-EC5CBFBC1186}" srcOrd="0" destOrd="0" presId="urn:microsoft.com/office/officeart/2005/8/layout/process3"/>
    <dgm:cxn modelId="{2FDBEA97-3D3C-41B7-97AC-6838FF48A7AD}" srcId="{B0245D52-6045-4C43-BCF3-4DE3BEE4DBA0}" destId="{04A37743-569D-4A8B-A7C4-0CAB38780064}" srcOrd="1" destOrd="0" parTransId="{CCF78C00-1FDE-4089-A075-C761D7F08BC2}" sibTransId="{CD1320EA-634A-4B91-A975-65978A392537}"/>
    <dgm:cxn modelId="{9E913EA1-F696-445A-8BF4-5ADFE6995E94}" srcId="{B0245D52-6045-4C43-BCF3-4DE3BEE4DBA0}" destId="{5B9A02AC-8EAB-4EC2-8A11-E213AB06C407}" srcOrd="2" destOrd="0" parTransId="{FD2AC716-E7EC-4E0B-A720-6961ABCED929}" sibTransId="{6217C038-D547-4784-83FF-605E56DE86AB}"/>
    <dgm:cxn modelId="{6E2A7CD0-A4CB-43B7-A394-C43FC2125283}" type="presOf" srcId="{CD1320EA-634A-4B91-A975-65978A392537}" destId="{752A96F6-3DC6-4BF7-8ED6-21025BE361EE}" srcOrd="0" destOrd="0" presId="urn:microsoft.com/office/officeart/2005/8/layout/process3"/>
    <dgm:cxn modelId="{12B2665E-E114-40F2-8AE7-FC009328B23F}" type="presOf" srcId="{6217C038-D547-4784-83FF-605E56DE86AB}" destId="{ABCD040A-E6B9-4F3D-8679-5E80677104C9}" srcOrd="1" destOrd="0" presId="urn:microsoft.com/office/officeart/2005/8/layout/process3"/>
    <dgm:cxn modelId="{6C300F7A-79C9-4FFC-8665-C910CAA9E865}" srcId="{5B9A02AC-8EAB-4EC2-8A11-E213AB06C407}" destId="{55E71B28-4D97-4151-94A2-4D4C32CD0464}" srcOrd="0" destOrd="0" parTransId="{05CB18C3-138F-4B48-B752-F3791A644840}" sibTransId="{7DAD23B5-CA88-417A-80E3-91818E116C04}"/>
    <dgm:cxn modelId="{9FD3F77B-4CA9-48C7-B97E-33785F863C20}" type="presOf" srcId="{1B7469A5-AFF6-40B4-8B77-57657FDB23B9}" destId="{56AA2A38-D7DE-4BD1-AD53-B8E8C1E4A9EA}" srcOrd="0" destOrd="0" presId="urn:microsoft.com/office/officeart/2005/8/layout/process3"/>
    <dgm:cxn modelId="{10CD1CE3-2E26-442B-9CFB-D9C1A11E69EB}" type="presOf" srcId="{6217C038-D547-4784-83FF-605E56DE86AB}" destId="{787BF54E-E166-41E1-92D8-DB09F10A14FD}" srcOrd="0" destOrd="0" presId="urn:microsoft.com/office/officeart/2005/8/layout/process3"/>
    <dgm:cxn modelId="{09DE581B-85F0-4427-BCCC-B0A6A605BB4A}" type="presOf" srcId="{F1DD31A7-1DFC-421A-BD34-A94F5C452950}" destId="{4DB263F3-2EF1-419C-B81F-98137D59C138}" srcOrd="0" destOrd="0" presId="urn:microsoft.com/office/officeart/2005/8/layout/process3"/>
    <dgm:cxn modelId="{3297B1C4-0812-4441-9BAA-9C2601553A2E}" type="presOf" srcId="{A2664949-9578-47CD-B35D-731F69F42CD6}" destId="{4D872465-260D-428E-81BF-1B15ED9EAE25}" srcOrd="1" destOrd="0" presId="urn:microsoft.com/office/officeart/2005/8/layout/process3"/>
    <dgm:cxn modelId="{33FAD6B1-57E8-4233-B186-88B92938E7AB}" srcId="{706382B2-93C1-4D0E-814E-D3C8E78D80D2}" destId="{BDA01099-2E73-4BE3-8817-33071917C4BD}" srcOrd="0" destOrd="0" parTransId="{A2D8E438-DFB3-4BB3-B392-126BA63439FC}" sibTransId="{6FBBE1C5-BC4E-4B82-AAEC-7424D6679854}"/>
    <dgm:cxn modelId="{56F65B0C-113A-4C17-A5C3-B760A3AB5091}" type="presOf" srcId="{F1DD31A7-1DFC-421A-BD34-A94F5C452950}" destId="{4E8AD587-9C39-4EFC-8E70-D8DAF80F6647}" srcOrd="1" destOrd="0" presId="urn:microsoft.com/office/officeart/2005/8/layout/process3"/>
    <dgm:cxn modelId="{D8A8F0C8-FD8C-4BE1-8C4A-7BD67B66C3BC}" type="presOf" srcId="{B0245D52-6045-4C43-BCF3-4DE3BEE4DBA0}" destId="{A8E711DD-3F44-4C27-A761-0F584FF32946}" srcOrd="0" destOrd="0" presId="urn:microsoft.com/office/officeart/2005/8/layout/process3"/>
    <dgm:cxn modelId="{AE108BBA-43EB-4DD9-9515-811B66BBF72D}" type="presOf" srcId="{5B9A02AC-8EAB-4EC2-8A11-E213AB06C407}" destId="{3EB8AA27-4D34-4BC4-B452-35EEF96D7DDF}" srcOrd="0" destOrd="0" presId="urn:microsoft.com/office/officeart/2005/8/layout/process3"/>
    <dgm:cxn modelId="{9C6DB569-088F-4FE1-AED1-4BE5CAB2721D}" type="presParOf" srcId="{A8E711DD-3F44-4C27-A761-0F584FF32946}" destId="{FD885B59-D3DE-4351-BB40-40C3E9444323}" srcOrd="0" destOrd="0" presId="urn:microsoft.com/office/officeart/2005/8/layout/process3"/>
    <dgm:cxn modelId="{57BA69B9-B96A-47A9-B5CA-D418B5B68664}" type="presParOf" srcId="{FD885B59-D3DE-4351-BB40-40C3E9444323}" destId="{8A6C3349-D8ED-4F48-9A2B-EC5CBFBC1186}" srcOrd="0" destOrd="0" presId="urn:microsoft.com/office/officeart/2005/8/layout/process3"/>
    <dgm:cxn modelId="{5E9F065A-E590-4634-9FFC-498CECF91E6D}" type="presParOf" srcId="{FD885B59-D3DE-4351-BB40-40C3E9444323}" destId="{4D872465-260D-428E-81BF-1B15ED9EAE25}" srcOrd="1" destOrd="0" presId="urn:microsoft.com/office/officeart/2005/8/layout/process3"/>
    <dgm:cxn modelId="{C9EC7EE5-0485-4313-AC84-2F2EE6A77A90}" type="presParOf" srcId="{FD885B59-D3DE-4351-BB40-40C3E9444323}" destId="{56AA2A38-D7DE-4BD1-AD53-B8E8C1E4A9EA}" srcOrd="2" destOrd="0" presId="urn:microsoft.com/office/officeart/2005/8/layout/process3"/>
    <dgm:cxn modelId="{43705C1F-6BA5-4F53-B111-0D036C8E4427}" type="presParOf" srcId="{A8E711DD-3F44-4C27-A761-0F584FF32946}" destId="{4DB263F3-2EF1-419C-B81F-98137D59C138}" srcOrd="1" destOrd="0" presId="urn:microsoft.com/office/officeart/2005/8/layout/process3"/>
    <dgm:cxn modelId="{3550B127-7441-4F05-AA9B-FEE8117F307B}" type="presParOf" srcId="{4DB263F3-2EF1-419C-B81F-98137D59C138}" destId="{4E8AD587-9C39-4EFC-8E70-D8DAF80F6647}" srcOrd="0" destOrd="0" presId="urn:microsoft.com/office/officeart/2005/8/layout/process3"/>
    <dgm:cxn modelId="{2EF8DF6D-3C8F-4E60-9159-7F1DF8090E6C}" type="presParOf" srcId="{A8E711DD-3F44-4C27-A761-0F584FF32946}" destId="{26B29675-4F2A-4D83-8275-32F5D2B6B3C5}" srcOrd="2" destOrd="0" presId="urn:microsoft.com/office/officeart/2005/8/layout/process3"/>
    <dgm:cxn modelId="{1A526C13-1269-483D-8149-39C56084C6B2}" type="presParOf" srcId="{26B29675-4F2A-4D83-8275-32F5D2B6B3C5}" destId="{BD7AD373-5D8C-412F-9884-139421181B64}" srcOrd="0" destOrd="0" presId="urn:microsoft.com/office/officeart/2005/8/layout/process3"/>
    <dgm:cxn modelId="{97686A29-4BF7-4C60-8B77-9432E8EF5B10}" type="presParOf" srcId="{26B29675-4F2A-4D83-8275-32F5D2B6B3C5}" destId="{00FE8E12-0937-4D1C-B910-FBD7FD1D02BA}" srcOrd="1" destOrd="0" presId="urn:microsoft.com/office/officeart/2005/8/layout/process3"/>
    <dgm:cxn modelId="{D2EFFC46-54F6-45A4-89DA-7468F9501EFC}" type="presParOf" srcId="{26B29675-4F2A-4D83-8275-32F5D2B6B3C5}" destId="{E589E6D8-5795-4763-A1E4-9D399D56002C}" srcOrd="2" destOrd="0" presId="urn:microsoft.com/office/officeart/2005/8/layout/process3"/>
    <dgm:cxn modelId="{73A09502-D32E-49A2-A6F2-C2C1530D296F}" type="presParOf" srcId="{A8E711DD-3F44-4C27-A761-0F584FF32946}" destId="{752A96F6-3DC6-4BF7-8ED6-21025BE361EE}" srcOrd="3" destOrd="0" presId="urn:microsoft.com/office/officeart/2005/8/layout/process3"/>
    <dgm:cxn modelId="{99F46C45-2C44-4F04-94E7-7EC394411710}" type="presParOf" srcId="{752A96F6-3DC6-4BF7-8ED6-21025BE361EE}" destId="{3DAB2496-88D6-44E3-A9A4-581D6E7C3A09}" srcOrd="0" destOrd="0" presId="urn:microsoft.com/office/officeart/2005/8/layout/process3"/>
    <dgm:cxn modelId="{B8EA97CB-0D96-4B3C-B87D-D830D801DEBE}" type="presParOf" srcId="{A8E711DD-3F44-4C27-A761-0F584FF32946}" destId="{D15E5E56-7298-4C0E-A299-29FFF3339287}" srcOrd="4" destOrd="0" presId="urn:microsoft.com/office/officeart/2005/8/layout/process3"/>
    <dgm:cxn modelId="{825CFA8B-42B7-4945-BB1F-DFBCC9A7DD71}" type="presParOf" srcId="{D15E5E56-7298-4C0E-A299-29FFF3339287}" destId="{3EB8AA27-4D34-4BC4-B452-35EEF96D7DDF}" srcOrd="0" destOrd="0" presId="urn:microsoft.com/office/officeart/2005/8/layout/process3"/>
    <dgm:cxn modelId="{AC1F86D6-D0BB-4890-93B4-E339CD9B1967}" type="presParOf" srcId="{D15E5E56-7298-4C0E-A299-29FFF3339287}" destId="{388ABE5C-9E7B-4C8B-A1C6-D202DF1B4E99}" srcOrd="1" destOrd="0" presId="urn:microsoft.com/office/officeart/2005/8/layout/process3"/>
    <dgm:cxn modelId="{078FF27A-3625-4EE1-AD76-E3A9B2AE0CAB}" type="presParOf" srcId="{D15E5E56-7298-4C0E-A299-29FFF3339287}" destId="{0442F7C7-CB7C-4728-B6C0-83AE7AB414C0}" srcOrd="2" destOrd="0" presId="urn:microsoft.com/office/officeart/2005/8/layout/process3"/>
    <dgm:cxn modelId="{60DED127-5696-4033-B24D-EA7485EC214C}" type="presParOf" srcId="{A8E711DD-3F44-4C27-A761-0F584FF32946}" destId="{787BF54E-E166-41E1-92D8-DB09F10A14FD}" srcOrd="5" destOrd="0" presId="urn:microsoft.com/office/officeart/2005/8/layout/process3"/>
    <dgm:cxn modelId="{A492B18C-9F39-4D4C-8F1E-EAE22A2A9411}" type="presParOf" srcId="{787BF54E-E166-41E1-92D8-DB09F10A14FD}" destId="{ABCD040A-E6B9-4F3D-8679-5E80677104C9}" srcOrd="0" destOrd="0" presId="urn:microsoft.com/office/officeart/2005/8/layout/process3"/>
    <dgm:cxn modelId="{A279C744-9277-49EA-8A17-ACC2D99D08BF}" type="presParOf" srcId="{A8E711DD-3F44-4C27-A761-0F584FF32946}" destId="{B48A7C78-11A9-4986-BA94-2FF44E194579}" srcOrd="6" destOrd="0" presId="urn:microsoft.com/office/officeart/2005/8/layout/process3"/>
    <dgm:cxn modelId="{575CAAB1-20D7-4D92-A3F2-05E003753CFF}" type="presParOf" srcId="{B48A7C78-11A9-4986-BA94-2FF44E194579}" destId="{83BADCD7-D791-497E-A6D8-E7C69EED5547}" srcOrd="0" destOrd="0" presId="urn:microsoft.com/office/officeart/2005/8/layout/process3"/>
    <dgm:cxn modelId="{7996B0BD-BA1C-4E73-BC34-0E35D94C97BC}" type="presParOf" srcId="{B48A7C78-11A9-4986-BA94-2FF44E194579}" destId="{9CA8A503-ADDA-4725-BB6E-EEDDCB37350B}" srcOrd="1" destOrd="0" presId="urn:microsoft.com/office/officeart/2005/8/layout/process3"/>
    <dgm:cxn modelId="{86C4C969-6894-4002-896E-13CFECED0EE1}" type="presParOf" srcId="{B48A7C78-11A9-4986-BA94-2FF44E194579}" destId="{CFA4597E-99F2-4412-BFCD-55D5AA7D8241}" srcOrd="2" destOrd="0" presId="urn:microsoft.com/office/officeart/2005/8/layout/process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2D0B59-FD0C-4AA5-9C3C-37AB68AD0178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D115CF0-5383-4FC1-8164-55F1A36FBE8D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科学基金全过程</a:t>
          </a:r>
          <a:r>
            <a:rPr lang="zh-CN" altLang="en-US" sz="1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管理</a:t>
          </a:r>
          <a:endParaRPr lang="en-US" altLang="zh-CN" sz="1800" b="1" dirty="0" smtClean="0">
            <a:solidFill>
              <a:schemeClr val="bg2">
                <a:lumMod val="9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n-US" altLang="zh-CN" sz="1300" b="1" dirty="0" smtClean="0">
              <a:solidFill>
                <a:schemeClr val="bg1"/>
              </a:solidFill>
              <a:effectLst/>
            </a:rPr>
            <a:t>(</a:t>
          </a:r>
          <a:r>
            <a:rPr lang="zh-CN" altLang="en-US" sz="1300" b="1" dirty="0" smtClean="0">
              <a:solidFill>
                <a:schemeClr val="bg1"/>
              </a:solidFill>
              <a:effectLst/>
            </a:rPr>
            <a:t>项目、人员、成果、经费、依托单位</a:t>
          </a:r>
          <a:r>
            <a:rPr lang="en-US" altLang="zh-CN" sz="1300" b="1" dirty="0" smtClean="0">
              <a:solidFill>
                <a:schemeClr val="bg1"/>
              </a:solidFill>
              <a:effectLst/>
            </a:rPr>
            <a:t>)</a:t>
          </a:r>
          <a:endParaRPr lang="zh-CN" altLang="en-US" sz="1300" b="1" dirty="0">
            <a:solidFill>
              <a:schemeClr val="bg1"/>
            </a:solidFill>
            <a:effectLst/>
          </a:endParaRPr>
        </a:p>
      </dgm:t>
    </dgm:pt>
    <dgm:pt modelId="{8F4C85B6-649D-4C47-B8B3-2997CAF8E9FC}" type="parTrans" cxnId="{FA6CDB63-DDE9-441D-A0F4-9B7A444DD99B}">
      <dgm:prSet/>
      <dgm:spPr/>
      <dgm:t>
        <a:bodyPr/>
        <a:lstStyle/>
        <a:p>
          <a:endParaRPr lang="zh-CN" altLang="en-US"/>
        </a:p>
      </dgm:t>
    </dgm:pt>
    <dgm:pt modelId="{DF3BF7D1-5E79-4A46-826D-31D098A1128D}" type="sibTrans" cxnId="{FA6CDB63-DDE9-441D-A0F4-9B7A444DD99B}">
      <dgm:prSet/>
      <dgm:spPr/>
      <dgm:t>
        <a:bodyPr/>
        <a:lstStyle/>
        <a:p>
          <a:endParaRPr lang="zh-CN" altLang="en-US"/>
        </a:p>
      </dgm:t>
    </dgm:pt>
    <dgm:pt modelId="{E34C8404-5245-4CC8-9264-560EC694B17C}">
      <dgm:prSet phldrT="[文本]" custT="1"/>
      <dgm:spPr/>
      <dgm:t>
        <a:bodyPr/>
        <a:lstStyle/>
        <a:p>
          <a:r>
            <a:rPr lang="zh-CN" altLang="en-US" sz="1800" dirty="0" smtClean="0"/>
            <a:t>会议评审辅助支持</a:t>
          </a:r>
          <a:endParaRPr lang="zh-CN" altLang="en-US" sz="1800" dirty="0"/>
        </a:p>
      </dgm:t>
    </dgm:pt>
    <dgm:pt modelId="{8796AE79-6C0D-4B2B-A210-439D4C902493}" type="parTrans" cxnId="{BA17AAD3-FBC0-417B-B85A-4CF9C1E01B9B}">
      <dgm:prSet/>
      <dgm:spPr/>
      <dgm:t>
        <a:bodyPr/>
        <a:lstStyle/>
        <a:p>
          <a:endParaRPr lang="zh-CN" altLang="en-US"/>
        </a:p>
      </dgm:t>
    </dgm:pt>
    <dgm:pt modelId="{A2275B95-3A11-4616-AE20-65368A04274B}" type="sibTrans" cxnId="{BA17AAD3-FBC0-417B-B85A-4CF9C1E01B9B}">
      <dgm:prSet/>
      <dgm:spPr/>
      <dgm:t>
        <a:bodyPr/>
        <a:lstStyle/>
        <a:p>
          <a:endParaRPr lang="zh-CN" altLang="en-US"/>
        </a:p>
      </dgm:t>
    </dgm:pt>
    <dgm:pt modelId="{6A0881B4-BB39-47EC-8D2B-BA5D4FBD7D83}">
      <dgm:prSet phldrT="[文本]" custT="1"/>
      <dgm:spPr/>
      <dgm:t>
        <a:bodyPr/>
        <a:lstStyle/>
        <a:p>
          <a:r>
            <a:rPr lang="zh-CN" altLang="en-US" sz="1800" dirty="0" smtClean="0"/>
            <a:t>辅助</a:t>
          </a:r>
          <a:r>
            <a:rPr lang="zh-CN" altLang="en-US" sz="1800" dirty="0" smtClean="0"/>
            <a:t>决策与支持</a:t>
          </a:r>
          <a:endParaRPr lang="zh-CN" altLang="en-US" sz="1800" dirty="0"/>
        </a:p>
      </dgm:t>
    </dgm:pt>
    <dgm:pt modelId="{1015B877-E040-4799-99D6-F861125789CE}" type="parTrans" cxnId="{7A9FA4BB-FB5F-4E01-AF08-AF47F0CB7E5A}">
      <dgm:prSet/>
      <dgm:spPr/>
      <dgm:t>
        <a:bodyPr/>
        <a:lstStyle/>
        <a:p>
          <a:endParaRPr lang="zh-CN" altLang="en-US"/>
        </a:p>
      </dgm:t>
    </dgm:pt>
    <dgm:pt modelId="{BBD11F52-75C5-4EA9-A98D-56C67AC5F408}" type="sibTrans" cxnId="{7A9FA4BB-FB5F-4E01-AF08-AF47F0CB7E5A}">
      <dgm:prSet/>
      <dgm:spPr/>
      <dgm:t>
        <a:bodyPr/>
        <a:lstStyle/>
        <a:p>
          <a:endParaRPr lang="zh-CN" altLang="en-US"/>
        </a:p>
      </dgm:t>
    </dgm:pt>
    <dgm:pt modelId="{6AF9D420-F82E-4202-BD37-1CD221A0287D}">
      <dgm:prSet phldrT="[文本]" custT="1"/>
      <dgm:spPr/>
      <dgm:t>
        <a:bodyPr/>
        <a:lstStyle/>
        <a:p>
          <a:r>
            <a:rPr lang="zh-CN" altLang="en-US" sz="1800" dirty="0" smtClean="0"/>
            <a:t>信息发布与展示</a:t>
          </a:r>
          <a:endParaRPr lang="zh-CN" altLang="en-US" sz="1800" dirty="0"/>
        </a:p>
      </dgm:t>
    </dgm:pt>
    <dgm:pt modelId="{A5A159D8-6885-4E7E-BEE5-EC2D120644AB}" type="parTrans" cxnId="{2021C984-2177-4E42-B2F6-41EF96490CB4}">
      <dgm:prSet/>
      <dgm:spPr/>
      <dgm:t>
        <a:bodyPr/>
        <a:lstStyle/>
        <a:p>
          <a:endParaRPr lang="zh-CN" altLang="en-US"/>
        </a:p>
      </dgm:t>
    </dgm:pt>
    <dgm:pt modelId="{633D0E2E-40C8-49BE-A0A4-82DC981C8C49}" type="sibTrans" cxnId="{2021C984-2177-4E42-B2F6-41EF96490CB4}">
      <dgm:prSet/>
      <dgm:spPr/>
      <dgm:t>
        <a:bodyPr/>
        <a:lstStyle/>
        <a:p>
          <a:endParaRPr lang="zh-CN" altLang="en-US"/>
        </a:p>
      </dgm:t>
    </dgm:pt>
    <dgm:pt modelId="{3ECD5F36-88F8-47A8-BF4F-A7028AC88FA4}">
      <dgm:prSet phldrT="[文本]" custT="1"/>
      <dgm:spPr/>
      <dgm:t>
        <a:bodyPr/>
        <a:lstStyle/>
        <a:p>
          <a:r>
            <a:rPr lang="zh-CN" altLang="en-US" sz="1800" dirty="0" smtClean="0"/>
            <a:t>申请书相似性检测</a:t>
          </a:r>
          <a:endParaRPr lang="zh-CN" altLang="en-US" sz="1800" dirty="0"/>
        </a:p>
      </dgm:t>
    </dgm:pt>
    <dgm:pt modelId="{4E6227DF-9F4D-4019-8B21-4F81D39279B4}" type="parTrans" cxnId="{58D255FD-5D1E-4A8B-8FBC-1AD0669768D3}">
      <dgm:prSet/>
      <dgm:spPr/>
      <dgm:t>
        <a:bodyPr/>
        <a:lstStyle/>
        <a:p>
          <a:endParaRPr lang="zh-CN" altLang="en-US"/>
        </a:p>
      </dgm:t>
    </dgm:pt>
    <dgm:pt modelId="{D2136B30-7C14-4557-A939-29154028E8B9}" type="sibTrans" cxnId="{58D255FD-5D1E-4A8B-8FBC-1AD0669768D3}">
      <dgm:prSet/>
      <dgm:spPr/>
      <dgm:t>
        <a:bodyPr/>
        <a:lstStyle/>
        <a:p>
          <a:endParaRPr lang="zh-CN" altLang="en-US"/>
        </a:p>
      </dgm:t>
    </dgm:pt>
    <dgm:pt modelId="{7D6C5EFD-E1B7-44BC-A2FA-ADF468588F13}" type="pres">
      <dgm:prSet presAssocID="{F92D0B59-FD0C-4AA5-9C3C-37AB68AD017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8B66660-425F-46B3-ACC1-6105F26EBCBA}" type="pres">
      <dgm:prSet presAssocID="{0D115CF0-5383-4FC1-8164-55F1A36FBE8D}" presName="node" presStyleLbl="node1" presStyleIdx="0" presStyleCnt="5" custScaleX="201895" custScaleY="115593" custRadScaleRad="94375" custRadScaleInc="263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8B57F9-E279-4AE7-A7EF-05BF7121A098}" type="pres">
      <dgm:prSet presAssocID="{0D115CF0-5383-4FC1-8164-55F1A36FBE8D}" presName="spNode" presStyleCnt="0"/>
      <dgm:spPr/>
    </dgm:pt>
    <dgm:pt modelId="{20944400-A445-44F2-BF81-5C8A49710D32}" type="pres">
      <dgm:prSet presAssocID="{DF3BF7D1-5E79-4A46-826D-31D098A1128D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6CDE9BF0-5C80-425B-A9B4-083A6F70E15D}" type="pres">
      <dgm:prSet presAssocID="{E34C8404-5245-4CC8-9264-560EC694B17C}" presName="node" presStyleLbl="node1" presStyleIdx="1" presStyleCnt="5" custScaleY="61517" custRadScaleRad="112051" custRadScaleInc="63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EF4A93-50A1-445F-99EC-4A6FFFEFCFEE}" type="pres">
      <dgm:prSet presAssocID="{E34C8404-5245-4CC8-9264-560EC694B17C}" presName="spNode" presStyleCnt="0"/>
      <dgm:spPr/>
    </dgm:pt>
    <dgm:pt modelId="{FA4E4E09-C4C2-44DB-BF7F-EF3090FC35F7}" type="pres">
      <dgm:prSet presAssocID="{A2275B95-3A11-4616-AE20-65368A04274B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FF414BAE-7495-49B8-A297-384430BD9540}" type="pres">
      <dgm:prSet presAssocID="{6A0881B4-BB39-47EC-8D2B-BA5D4FBD7D83}" presName="node" presStyleLbl="node1" presStyleIdx="2" presStyleCnt="5" custScaleY="76916" custRadScaleRad="105776" custRadScaleInc="-2384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5B4513-F9DC-424D-B467-3C300A315D64}" type="pres">
      <dgm:prSet presAssocID="{6A0881B4-BB39-47EC-8D2B-BA5D4FBD7D83}" presName="spNode" presStyleCnt="0"/>
      <dgm:spPr/>
    </dgm:pt>
    <dgm:pt modelId="{B651643B-5ABE-452E-BEE8-20EF0E3A729D}" type="pres">
      <dgm:prSet presAssocID="{BBD11F52-75C5-4EA9-A98D-56C67AC5F408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34ABB668-7D87-49BA-ADFC-C9D2A29B4B40}" type="pres">
      <dgm:prSet presAssocID="{6AF9D420-F82E-4202-BD37-1CD221A0287D}" presName="node" presStyleLbl="node1" presStyleIdx="3" presStyleCnt="5" custScaleY="76917" custRadScaleRad="102209" custRadScaleInc="69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B52209-A8C4-4A3E-B5FB-C0EDA03E7EB2}" type="pres">
      <dgm:prSet presAssocID="{6AF9D420-F82E-4202-BD37-1CD221A0287D}" presName="spNode" presStyleCnt="0"/>
      <dgm:spPr/>
    </dgm:pt>
    <dgm:pt modelId="{570C26E3-70EC-4EE2-B9FB-319FF488ED29}" type="pres">
      <dgm:prSet presAssocID="{633D0E2E-40C8-49BE-A0A4-82DC981C8C49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DBC35CD2-8602-4ECE-A422-C783A5B400CF}" type="pres">
      <dgm:prSet presAssocID="{3ECD5F36-88F8-47A8-BF4F-A7028AC88FA4}" presName="node" presStyleLbl="node1" presStyleIdx="4" presStyleCnt="5" custScaleY="61517" custRadScaleRad="106004" custRadScaleInc="-615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991BD7-8719-424D-87DB-8223B19DCE3E}" type="pres">
      <dgm:prSet presAssocID="{3ECD5F36-88F8-47A8-BF4F-A7028AC88FA4}" presName="spNode" presStyleCnt="0"/>
      <dgm:spPr/>
    </dgm:pt>
    <dgm:pt modelId="{BC0C0B53-EAE3-4B03-91FA-F3C6B0D22D32}" type="pres">
      <dgm:prSet presAssocID="{D2136B30-7C14-4557-A939-29154028E8B9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57C572C3-8A75-4338-B4BE-ACDB03E03F91}" type="presOf" srcId="{3ECD5F36-88F8-47A8-BF4F-A7028AC88FA4}" destId="{DBC35CD2-8602-4ECE-A422-C783A5B400CF}" srcOrd="0" destOrd="0" presId="urn:microsoft.com/office/officeart/2005/8/layout/cycle6"/>
    <dgm:cxn modelId="{957117C1-5FA7-4DE2-95FE-D0ADA721101D}" type="presOf" srcId="{6A0881B4-BB39-47EC-8D2B-BA5D4FBD7D83}" destId="{FF414BAE-7495-49B8-A297-384430BD9540}" srcOrd="0" destOrd="0" presId="urn:microsoft.com/office/officeart/2005/8/layout/cycle6"/>
    <dgm:cxn modelId="{74DFE40D-8067-403C-B587-0F0C127B459F}" type="presOf" srcId="{DF3BF7D1-5E79-4A46-826D-31D098A1128D}" destId="{20944400-A445-44F2-BF81-5C8A49710D32}" srcOrd="0" destOrd="0" presId="urn:microsoft.com/office/officeart/2005/8/layout/cycle6"/>
    <dgm:cxn modelId="{E4449BBB-7236-4A9B-91AC-A7E462B8DE5C}" type="presOf" srcId="{E34C8404-5245-4CC8-9264-560EC694B17C}" destId="{6CDE9BF0-5C80-425B-A9B4-083A6F70E15D}" srcOrd="0" destOrd="0" presId="urn:microsoft.com/office/officeart/2005/8/layout/cycle6"/>
    <dgm:cxn modelId="{2021C984-2177-4E42-B2F6-41EF96490CB4}" srcId="{F92D0B59-FD0C-4AA5-9C3C-37AB68AD0178}" destId="{6AF9D420-F82E-4202-BD37-1CD221A0287D}" srcOrd="3" destOrd="0" parTransId="{A5A159D8-6885-4E7E-BEE5-EC2D120644AB}" sibTransId="{633D0E2E-40C8-49BE-A0A4-82DC981C8C49}"/>
    <dgm:cxn modelId="{3F08DBC4-ADEC-4A6C-AD8E-EF3FA0D82788}" type="presOf" srcId="{633D0E2E-40C8-49BE-A0A4-82DC981C8C49}" destId="{570C26E3-70EC-4EE2-B9FB-319FF488ED29}" srcOrd="0" destOrd="0" presId="urn:microsoft.com/office/officeart/2005/8/layout/cycle6"/>
    <dgm:cxn modelId="{BA17AAD3-FBC0-417B-B85A-4CF9C1E01B9B}" srcId="{F92D0B59-FD0C-4AA5-9C3C-37AB68AD0178}" destId="{E34C8404-5245-4CC8-9264-560EC694B17C}" srcOrd="1" destOrd="0" parTransId="{8796AE79-6C0D-4B2B-A210-439D4C902493}" sibTransId="{A2275B95-3A11-4616-AE20-65368A04274B}"/>
    <dgm:cxn modelId="{BCDCCCBC-708E-4F6C-9717-394DB1DE7134}" type="presOf" srcId="{A2275B95-3A11-4616-AE20-65368A04274B}" destId="{FA4E4E09-C4C2-44DB-BF7F-EF3090FC35F7}" srcOrd="0" destOrd="0" presId="urn:microsoft.com/office/officeart/2005/8/layout/cycle6"/>
    <dgm:cxn modelId="{58D255FD-5D1E-4A8B-8FBC-1AD0669768D3}" srcId="{F92D0B59-FD0C-4AA5-9C3C-37AB68AD0178}" destId="{3ECD5F36-88F8-47A8-BF4F-A7028AC88FA4}" srcOrd="4" destOrd="0" parTransId="{4E6227DF-9F4D-4019-8B21-4F81D39279B4}" sibTransId="{D2136B30-7C14-4557-A939-29154028E8B9}"/>
    <dgm:cxn modelId="{FD41117E-7747-44E1-AD5C-8EC3994F61E1}" type="presOf" srcId="{0D115CF0-5383-4FC1-8164-55F1A36FBE8D}" destId="{38B66660-425F-46B3-ACC1-6105F26EBCBA}" srcOrd="0" destOrd="0" presId="urn:microsoft.com/office/officeart/2005/8/layout/cycle6"/>
    <dgm:cxn modelId="{88B3F24D-1444-40BB-863E-05C87FA308EE}" type="presOf" srcId="{6AF9D420-F82E-4202-BD37-1CD221A0287D}" destId="{34ABB668-7D87-49BA-ADFC-C9D2A29B4B40}" srcOrd="0" destOrd="0" presId="urn:microsoft.com/office/officeart/2005/8/layout/cycle6"/>
    <dgm:cxn modelId="{CB771DA8-DCF1-4CAC-9FB6-38ECC2355FDD}" type="presOf" srcId="{D2136B30-7C14-4557-A939-29154028E8B9}" destId="{BC0C0B53-EAE3-4B03-91FA-F3C6B0D22D32}" srcOrd="0" destOrd="0" presId="urn:microsoft.com/office/officeart/2005/8/layout/cycle6"/>
    <dgm:cxn modelId="{FA6CDB63-DDE9-441D-A0F4-9B7A444DD99B}" srcId="{F92D0B59-FD0C-4AA5-9C3C-37AB68AD0178}" destId="{0D115CF0-5383-4FC1-8164-55F1A36FBE8D}" srcOrd="0" destOrd="0" parTransId="{8F4C85B6-649D-4C47-B8B3-2997CAF8E9FC}" sibTransId="{DF3BF7D1-5E79-4A46-826D-31D098A1128D}"/>
    <dgm:cxn modelId="{C9898E94-915E-4CC1-8AC0-402F47B3C57E}" type="presOf" srcId="{F92D0B59-FD0C-4AA5-9C3C-37AB68AD0178}" destId="{7D6C5EFD-E1B7-44BC-A2FA-ADF468588F13}" srcOrd="0" destOrd="0" presId="urn:microsoft.com/office/officeart/2005/8/layout/cycle6"/>
    <dgm:cxn modelId="{D1988BC4-8C1B-4500-B0F3-722883550343}" type="presOf" srcId="{BBD11F52-75C5-4EA9-A98D-56C67AC5F408}" destId="{B651643B-5ABE-452E-BEE8-20EF0E3A729D}" srcOrd="0" destOrd="0" presId="urn:microsoft.com/office/officeart/2005/8/layout/cycle6"/>
    <dgm:cxn modelId="{7A9FA4BB-FB5F-4E01-AF08-AF47F0CB7E5A}" srcId="{F92D0B59-FD0C-4AA5-9C3C-37AB68AD0178}" destId="{6A0881B4-BB39-47EC-8D2B-BA5D4FBD7D83}" srcOrd="2" destOrd="0" parTransId="{1015B877-E040-4799-99D6-F861125789CE}" sibTransId="{BBD11F52-75C5-4EA9-A98D-56C67AC5F408}"/>
    <dgm:cxn modelId="{0E8980B0-F48B-4B0A-9F84-05E29D6B08F2}" type="presParOf" srcId="{7D6C5EFD-E1B7-44BC-A2FA-ADF468588F13}" destId="{38B66660-425F-46B3-ACC1-6105F26EBCBA}" srcOrd="0" destOrd="0" presId="urn:microsoft.com/office/officeart/2005/8/layout/cycle6"/>
    <dgm:cxn modelId="{43AC6895-19E7-418F-AED3-9CF5DD030C95}" type="presParOf" srcId="{7D6C5EFD-E1B7-44BC-A2FA-ADF468588F13}" destId="{D48B57F9-E279-4AE7-A7EF-05BF7121A098}" srcOrd="1" destOrd="0" presId="urn:microsoft.com/office/officeart/2005/8/layout/cycle6"/>
    <dgm:cxn modelId="{80C6D0E3-8BF9-4DE4-B2D5-E7F0A602B4E3}" type="presParOf" srcId="{7D6C5EFD-E1B7-44BC-A2FA-ADF468588F13}" destId="{20944400-A445-44F2-BF81-5C8A49710D32}" srcOrd="2" destOrd="0" presId="urn:microsoft.com/office/officeart/2005/8/layout/cycle6"/>
    <dgm:cxn modelId="{54EA2174-B39A-42E0-9A24-E9FCE3B78616}" type="presParOf" srcId="{7D6C5EFD-E1B7-44BC-A2FA-ADF468588F13}" destId="{6CDE9BF0-5C80-425B-A9B4-083A6F70E15D}" srcOrd="3" destOrd="0" presId="urn:microsoft.com/office/officeart/2005/8/layout/cycle6"/>
    <dgm:cxn modelId="{104675B6-EBC7-41A3-8797-1924C6C92CE8}" type="presParOf" srcId="{7D6C5EFD-E1B7-44BC-A2FA-ADF468588F13}" destId="{19EF4A93-50A1-445F-99EC-4A6FFFEFCFEE}" srcOrd="4" destOrd="0" presId="urn:microsoft.com/office/officeart/2005/8/layout/cycle6"/>
    <dgm:cxn modelId="{BD13C360-C297-4FD9-B803-98618CFDBDC8}" type="presParOf" srcId="{7D6C5EFD-E1B7-44BC-A2FA-ADF468588F13}" destId="{FA4E4E09-C4C2-44DB-BF7F-EF3090FC35F7}" srcOrd="5" destOrd="0" presId="urn:microsoft.com/office/officeart/2005/8/layout/cycle6"/>
    <dgm:cxn modelId="{084869E0-CCFB-446F-B5E1-E2A1A20CBDEF}" type="presParOf" srcId="{7D6C5EFD-E1B7-44BC-A2FA-ADF468588F13}" destId="{FF414BAE-7495-49B8-A297-384430BD9540}" srcOrd="6" destOrd="0" presId="urn:microsoft.com/office/officeart/2005/8/layout/cycle6"/>
    <dgm:cxn modelId="{8AB8AB82-EAF0-42E4-B8A4-05CD0A33E3C0}" type="presParOf" srcId="{7D6C5EFD-E1B7-44BC-A2FA-ADF468588F13}" destId="{465B4513-F9DC-424D-B467-3C300A315D64}" srcOrd="7" destOrd="0" presId="urn:microsoft.com/office/officeart/2005/8/layout/cycle6"/>
    <dgm:cxn modelId="{A4F4F671-3978-4FF5-981E-82C76D92237B}" type="presParOf" srcId="{7D6C5EFD-E1B7-44BC-A2FA-ADF468588F13}" destId="{B651643B-5ABE-452E-BEE8-20EF0E3A729D}" srcOrd="8" destOrd="0" presId="urn:microsoft.com/office/officeart/2005/8/layout/cycle6"/>
    <dgm:cxn modelId="{3C385EEC-0605-469E-B5B9-FDA9FF814B2F}" type="presParOf" srcId="{7D6C5EFD-E1B7-44BC-A2FA-ADF468588F13}" destId="{34ABB668-7D87-49BA-ADFC-C9D2A29B4B40}" srcOrd="9" destOrd="0" presId="urn:microsoft.com/office/officeart/2005/8/layout/cycle6"/>
    <dgm:cxn modelId="{D5E27D19-F533-4F90-BA59-64C779B00F5E}" type="presParOf" srcId="{7D6C5EFD-E1B7-44BC-A2FA-ADF468588F13}" destId="{45B52209-A8C4-4A3E-B5FB-C0EDA03E7EB2}" srcOrd="10" destOrd="0" presId="urn:microsoft.com/office/officeart/2005/8/layout/cycle6"/>
    <dgm:cxn modelId="{E2079D9A-76C1-49E8-98D4-0F8576B2BD5A}" type="presParOf" srcId="{7D6C5EFD-E1B7-44BC-A2FA-ADF468588F13}" destId="{570C26E3-70EC-4EE2-B9FB-319FF488ED29}" srcOrd="11" destOrd="0" presId="urn:microsoft.com/office/officeart/2005/8/layout/cycle6"/>
    <dgm:cxn modelId="{63A24E06-9660-43A9-AFCD-46476F388878}" type="presParOf" srcId="{7D6C5EFD-E1B7-44BC-A2FA-ADF468588F13}" destId="{DBC35CD2-8602-4ECE-A422-C783A5B400CF}" srcOrd="12" destOrd="0" presId="urn:microsoft.com/office/officeart/2005/8/layout/cycle6"/>
    <dgm:cxn modelId="{24775B16-B5EA-4A87-A760-5A0537C80F6A}" type="presParOf" srcId="{7D6C5EFD-E1B7-44BC-A2FA-ADF468588F13}" destId="{CE991BD7-8719-424D-87DB-8223B19DCE3E}" srcOrd="13" destOrd="0" presId="urn:microsoft.com/office/officeart/2005/8/layout/cycle6"/>
    <dgm:cxn modelId="{68363348-06B3-476D-A1B7-5C16658CA61D}" type="presParOf" srcId="{7D6C5EFD-E1B7-44BC-A2FA-ADF468588F13}" destId="{BC0C0B53-EAE3-4B03-91FA-F3C6B0D22D32}" srcOrd="14" destOrd="0" presId="urn:microsoft.com/office/officeart/2005/8/layout/cycle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72465-260D-428E-81BF-1B15ED9EAE25}">
      <dsp:nvSpPr>
        <dsp:cNvPr id="0" name=""/>
        <dsp:cNvSpPr/>
      </dsp:nvSpPr>
      <dsp:spPr>
        <a:xfrm>
          <a:off x="4883" y="1366910"/>
          <a:ext cx="1451121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2012</a:t>
          </a:r>
          <a:r>
            <a:rPr lang="zh-CN" altLang="en-US" sz="1200" kern="1200" dirty="0" smtClean="0"/>
            <a:t>年</a:t>
          </a:r>
          <a:r>
            <a:rPr lang="en-US" altLang="zh-CN" sz="1200" kern="1200" dirty="0" smtClean="0"/>
            <a:t>12</a:t>
          </a:r>
          <a:r>
            <a:rPr lang="zh-CN" altLang="en-US" sz="1200" kern="1200" dirty="0" smtClean="0"/>
            <a:t>月</a:t>
          </a:r>
          <a:r>
            <a:rPr lang="en-US" altLang="zh-CN" sz="1200" kern="1200" dirty="0" smtClean="0"/>
            <a:t>1</a:t>
          </a:r>
          <a:r>
            <a:rPr lang="zh-CN" altLang="en-US" sz="1200" kern="1200" dirty="0" smtClean="0"/>
            <a:t>日</a:t>
          </a:r>
          <a:endParaRPr lang="zh-CN" altLang="en-US" sz="1200" kern="1200" dirty="0"/>
        </a:p>
      </dsp:txBody>
      <dsp:txXfrm>
        <a:off x="4883" y="1366910"/>
        <a:ext cx="1451121" cy="432000"/>
      </dsp:txXfrm>
    </dsp:sp>
    <dsp:sp modelId="{56AA2A38-D7DE-4BD1-AD53-B8E8C1E4A9EA}">
      <dsp:nvSpPr>
        <dsp:cNvPr id="0" name=""/>
        <dsp:cNvSpPr/>
      </dsp:nvSpPr>
      <dsp:spPr>
        <a:xfrm>
          <a:off x="288997" y="1897706"/>
          <a:ext cx="1362051" cy="1166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kern="1200" dirty="0" smtClean="0"/>
            <a:t>进展报告、结题报告在线填写、提交功能正式上线使用</a:t>
          </a:r>
          <a:endParaRPr lang="zh-CN" altLang="en-US" sz="1200" kern="1200" dirty="0"/>
        </a:p>
      </dsp:txBody>
      <dsp:txXfrm>
        <a:off x="323158" y="1931867"/>
        <a:ext cx="1293729" cy="1098028"/>
      </dsp:txXfrm>
    </dsp:sp>
    <dsp:sp modelId="{4DB263F3-2EF1-419C-B81F-98137D59C138}">
      <dsp:nvSpPr>
        <dsp:cNvPr id="0" name=""/>
        <dsp:cNvSpPr/>
      </dsp:nvSpPr>
      <dsp:spPr>
        <a:xfrm rot="59133">
          <a:off x="1664822" y="1422149"/>
          <a:ext cx="442829" cy="3612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1664830" y="1493474"/>
        <a:ext cx="334443" cy="216773"/>
      </dsp:txXfrm>
    </dsp:sp>
    <dsp:sp modelId="{00FE8E12-0937-4D1C-B910-FBD7FD1D02BA}">
      <dsp:nvSpPr>
        <dsp:cNvPr id="0" name=""/>
        <dsp:cNvSpPr/>
      </dsp:nvSpPr>
      <dsp:spPr>
        <a:xfrm>
          <a:off x="2291408" y="1406244"/>
          <a:ext cx="1451121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2013</a:t>
          </a:r>
          <a:r>
            <a:rPr lang="zh-CN" altLang="en-US" sz="1200" kern="1200" dirty="0" smtClean="0"/>
            <a:t>年</a:t>
          </a:r>
          <a:r>
            <a:rPr lang="en-US" altLang="zh-CN" sz="1200" kern="1200" dirty="0" smtClean="0"/>
            <a:t>1</a:t>
          </a:r>
          <a:r>
            <a:rPr lang="zh-CN" altLang="en-US" sz="1200" kern="1200" dirty="0" smtClean="0"/>
            <a:t>月</a:t>
          </a:r>
          <a:r>
            <a:rPr lang="en-US" altLang="zh-CN" sz="1200" kern="1200" dirty="0" smtClean="0"/>
            <a:t>1</a:t>
          </a:r>
          <a:r>
            <a:rPr lang="zh-CN" altLang="en-US" sz="1200" kern="1200" dirty="0" smtClean="0"/>
            <a:t>日</a:t>
          </a:r>
          <a:endParaRPr lang="zh-CN" altLang="en-US" sz="1200" kern="1200" dirty="0"/>
        </a:p>
      </dsp:txBody>
      <dsp:txXfrm>
        <a:off x="2291408" y="1406244"/>
        <a:ext cx="1451121" cy="432000"/>
      </dsp:txXfrm>
    </dsp:sp>
    <dsp:sp modelId="{E589E6D8-5795-4763-A1E4-9D399D56002C}">
      <dsp:nvSpPr>
        <dsp:cNvPr id="0" name=""/>
        <dsp:cNvSpPr/>
      </dsp:nvSpPr>
      <dsp:spPr>
        <a:xfrm>
          <a:off x="2496066" y="1914982"/>
          <a:ext cx="1336235" cy="1009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kern="1200" dirty="0" smtClean="0"/>
            <a:t>在线申请功能与离线申请书下载功能正式使用</a:t>
          </a:r>
          <a:endParaRPr lang="zh-CN" altLang="en-US" sz="1200" kern="1200" dirty="0"/>
        </a:p>
      </dsp:txBody>
      <dsp:txXfrm>
        <a:off x="2525619" y="1944535"/>
        <a:ext cx="1277129" cy="949906"/>
      </dsp:txXfrm>
    </dsp:sp>
    <dsp:sp modelId="{752A96F6-3DC6-4BF7-8ED6-21025BE361EE}">
      <dsp:nvSpPr>
        <dsp:cNvPr id="0" name=""/>
        <dsp:cNvSpPr/>
      </dsp:nvSpPr>
      <dsp:spPr>
        <a:xfrm rot="21580240">
          <a:off x="3948150" y="1434996"/>
          <a:ext cx="435930" cy="3612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3948151" y="1507564"/>
        <a:ext cx="327544" cy="216773"/>
      </dsp:txXfrm>
    </dsp:sp>
    <dsp:sp modelId="{388ABE5C-9E7B-4C8B-A1C6-D202DF1B4E99}">
      <dsp:nvSpPr>
        <dsp:cNvPr id="0" name=""/>
        <dsp:cNvSpPr/>
      </dsp:nvSpPr>
      <dsp:spPr>
        <a:xfrm>
          <a:off x="4565026" y="1393176"/>
          <a:ext cx="1451121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2013</a:t>
          </a:r>
          <a:r>
            <a:rPr lang="zh-CN" altLang="en-US" sz="1200" kern="1200" dirty="0" smtClean="0"/>
            <a:t>年</a:t>
          </a:r>
          <a:r>
            <a:rPr lang="en-US" altLang="zh-CN" sz="1200" kern="1200" dirty="0" smtClean="0"/>
            <a:t>3</a:t>
          </a:r>
          <a:r>
            <a:rPr lang="zh-CN" altLang="en-US" sz="1200" kern="1200" dirty="0" smtClean="0"/>
            <a:t>月</a:t>
          </a:r>
          <a:r>
            <a:rPr lang="en-US" altLang="zh-CN" sz="1200" kern="1200" dirty="0" smtClean="0"/>
            <a:t>20</a:t>
          </a:r>
          <a:r>
            <a:rPr lang="zh-CN" altLang="en-US" sz="1200" kern="1200" dirty="0" smtClean="0"/>
            <a:t>日</a:t>
          </a:r>
          <a:endParaRPr lang="zh-CN" altLang="en-US" sz="1200" kern="1200" dirty="0"/>
        </a:p>
      </dsp:txBody>
      <dsp:txXfrm>
        <a:off x="4565026" y="1393176"/>
        <a:ext cx="1451121" cy="432000"/>
      </dsp:txXfrm>
    </dsp:sp>
    <dsp:sp modelId="{0442F7C7-CB7C-4728-B6C0-83AE7AB414C0}">
      <dsp:nvSpPr>
        <dsp:cNvPr id="0" name=""/>
        <dsp:cNvSpPr/>
      </dsp:nvSpPr>
      <dsp:spPr>
        <a:xfrm>
          <a:off x="4844910" y="1922613"/>
          <a:ext cx="1244176" cy="10612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kern="1200" dirty="0" smtClean="0"/>
            <a:t>新的评议功能正式上线使用</a:t>
          </a:r>
          <a:endParaRPr lang="zh-CN" altLang="en-US" sz="1200" kern="1200" dirty="0"/>
        </a:p>
      </dsp:txBody>
      <dsp:txXfrm>
        <a:off x="4875994" y="1953697"/>
        <a:ext cx="1182008" cy="999118"/>
      </dsp:txXfrm>
    </dsp:sp>
    <dsp:sp modelId="{787BF54E-E166-41E1-92D8-DB09F10A14FD}">
      <dsp:nvSpPr>
        <dsp:cNvPr id="0" name=""/>
        <dsp:cNvSpPr/>
      </dsp:nvSpPr>
      <dsp:spPr>
        <a:xfrm rot="44431">
          <a:off x="6210246" y="1443079"/>
          <a:ext cx="411561" cy="3612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6210251" y="1514636"/>
        <a:ext cx="303175" cy="216773"/>
      </dsp:txXfrm>
    </dsp:sp>
    <dsp:sp modelId="{9CA8A503-ADDA-4725-BB6E-EEDDCB37350B}">
      <dsp:nvSpPr>
        <dsp:cNvPr id="0" name=""/>
        <dsp:cNvSpPr/>
      </dsp:nvSpPr>
      <dsp:spPr>
        <a:xfrm>
          <a:off x="6792613" y="1421968"/>
          <a:ext cx="1451121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2013</a:t>
          </a:r>
          <a:r>
            <a:rPr lang="zh-CN" altLang="en-US" sz="1200" kern="1200" dirty="0" smtClean="0"/>
            <a:t>年</a:t>
          </a:r>
          <a:r>
            <a:rPr lang="en-US" altLang="zh-CN" sz="1200" kern="1200" dirty="0" smtClean="0"/>
            <a:t>8</a:t>
          </a:r>
          <a:r>
            <a:rPr lang="zh-CN" altLang="en-US" sz="1200" kern="1200" dirty="0" smtClean="0"/>
            <a:t>月</a:t>
          </a:r>
          <a:endParaRPr lang="zh-CN" altLang="en-US" sz="1200" kern="1200" dirty="0"/>
        </a:p>
      </dsp:txBody>
      <dsp:txXfrm>
        <a:off x="6792613" y="1421968"/>
        <a:ext cx="1451121" cy="432000"/>
      </dsp:txXfrm>
    </dsp:sp>
    <dsp:sp modelId="{CFA4597E-99F2-4412-BFCD-55D5AA7D8241}">
      <dsp:nvSpPr>
        <dsp:cNvPr id="0" name=""/>
        <dsp:cNvSpPr/>
      </dsp:nvSpPr>
      <dsp:spPr>
        <a:xfrm>
          <a:off x="7150568" y="1944221"/>
          <a:ext cx="1209320" cy="946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kern="1200" dirty="0" smtClean="0"/>
            <a:t>新的计划书管理功能正式使用</a:t>
          </a:r>
          <a:endParaRPr lang="zh-CN" altLang="en-US" sz="1200" kern="1200" dirty="0"/>
        </a:p>
      </dsp:txBody>
      <dsp:txXfrm>
        <a:off x="7178279" y="1971932"/>
        <a:ext cx="1153898" cy="8906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B66660-425F-46B3-ACC1-6105F26EBCBA}">
      <dsp:nvSpPr>
        <dsp:cNvPr id="0" name=""/>
        <dsp:cNvSpPr/>
      </dsp:nvSpPr>
      <dsp:spPr>
        <a:xfrm>
          <a:off x="2746647" y="1808"/>
          <a:ext cx="1789857" cy="8795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科学基金全过程管理</a:t>
          </a:r>
          <a:endParaRPr lang="zh-CN" altLang="en-US" sz="1800" b="1" kern="1200" dirty="0">
            <a:solidFill>
              <a:schemeClr val="bg2">
                <a:lumMod val="9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89583" y="44744"/>
        <a:ext cx="1703985" cy="793671"/>
      </dsp:txXfrm>
    </dsp:sp>
    <dsp:sp modelId="{20944400-A445-44F2-BF81-5C8A49710D32}">
      <dsp:nvSpPr>
        <dsp:cNvPr id="0" name=""/>
        <dsp:cNvSpPr/>
      </dsp:nvSpPr>
      <dsp:spPr>
        <a:xfrm>
          <a:off x="1884590" y="441580"/>
          <a:ext cx="3513970" cy="3513970"/>
        </a:xfrm>
        <a:custGeom>
          <a:avLst/>
          <a:gdLst/>
          <a:ahLst/>
          <a:cxnLst/>
          <a:rect l="0" t="0" r="0" b="0"/>
          <a:pathLst>
            <a:path>
              <a:moveTo>
                <a:pt x="2658545" y="248945"/>
              </a:moveTo>
              <a:arcTo wR="1756985" hR="1756985" stAng="18052350" swAng="14920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DE9BF0-5C80-425B-A9B4-083A6F70E15D}">
      <dsp:nvSpPr>
        <dsp:cNvPr id="0" name=""/>
        <dsp:cNvSpPr/>
      </dsp:nvSpPr>
      <dsp:spPr>
        <a:xfrm>
          <a:off x="4635996" y="1215855"/>
          <a:ext cx="1353144" cy="8795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会议评审辅助支持</a:t>
          </a:r>
          <a:endParaRPr lang="zh-CN" altLang="en-US" sz="1800" kern="1200" dirty="0"/>
        </a:p>
      </dsp:txBody>
      <dsp:txXfrm>
        <a:off x="4678932" y="1258791"/>
        <a:ext cx="1267272" cy="793671"/>
      </dsp:txXfrm>
    </dsp:sp>
    <dsp:sp modelId="{FA4E4E09-C4C2-44DB-BF7F-EF3090FC35F7}">
      <dsp:nvSpPr>
        <dsp:cNvPr id="0" name=""/>
        <dsp:cNvSpPr/>
      </dsp:nvSpPr>
      <dsp:spPr>
        <a:xfrm>
          <a:off x="1884590" y="441580"/>
          <a:ext cx="3513970" cy="3513970"/>
        </a:xfrm>
        <a:custGeom>
          <a:avLst/>
          <a:gdLst/>
          <a:ahLst/>
          <a:cxnLst/>
          <a:rect l="0" t="0" r="0" b="0"/>
          <a:pathLst>
            <a:path>
              <a:moveTo>
                <a:pt x="3511563" y="1665048"/>
              </a:moveTo>
              <a:arcTo wR="1756985" hR="1756985" stAng="21420033" swAng="21959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14BAE-7495-49B8-A297-384430BD9540}">
      <dsp:nvSpPr>
        <dsp:cNvPr id="0" name=""/>
        <dsp:cNvSpPr/>
      </dsp:nvSpPr>
      <dsp:spPr>
        <a:xfrm>
          <a:off x="3997733" y="3180224"/>
          <a:ext cx="1353144" cy="8795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辅助决策</a:t>
          </a:r>
          <a:endParaRPr lang="en-US" alt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支持</a:t>
          </a:r>
          <a:endParaRPr lang="zh-CN" altLang="en-US" sz="1800" kern="1200" dirty="0"/>
        </a:p>
      </dsp:txBody>
      <dsp:txXfrm>
        <a:off x="4040669" y="3223160"/>
        <a:ext cx="1267272" cy="793671"/>
      </dsp:txXfrm>
    </dsp:sp>
    <dsp:sp modelId="{B651643B-5ABE-452E-BEE8-20EF0E3A729D}">
      <dsp:nvSpPr>
        <dsp:cNvPr id="0" name=""/>
        <dsp:cNvSpPr/>
      </dsp:nvSpPr>
      <dsp:spPr>
        <a:xfrm>
          <a:off x="1884590" y="441580"/>
          <a:ext cx="3513970" cy="3513970"/>
        </a:xfrm>
        <a:custGeom>
          <a:avLst/>
          <a:gdLst/>
          <a:ahLst/>
          <a:cxnLst/>
          <a:rect l="0" t="0" r="0" b="0"/>
          <a:pathLst>
            <a:path>
              <a:moveTo>
                <a:pt x="2106164" y="3478923"/>
              </a:moveTo>
              <a:arcTo wR="1756985" hR="1756985" stAng="4712210" swAng="137558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ABB668-7D87-49BA-ADFC-C9D2A29B4B40}">
      <dsp:nvSpPr>
        <dsp:cNvPr id="0" name=""/>
        <dsp:cNvSpPr/>
      </dsp:nvSpPr>
      <dsp:spPr>
        <a:xfrm>
          <a:off x="1932273" y="3180224"/>
          <a:ext cx="1353144" cy="8795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信息发布与展示</a:t>
          </a:r>
          <a:endParaRPr lang="zh-CN" altLang="en-US" sz="1800" kern="1200" dirty="0"/>
        </a:p>
      </dsp:txBody>
      <dsp:txXfrm>
        <a:off x="1975209" y="3223160"/>
        <a:ext cx="1267272" cy="793671"/>
      </dsp:txXfrm>
    </dsp:sp>
    <dsp:sp modelId="{570C26E3-70EC-4EE2-B9FB-319FF488ED29}">
      <dsp:nvSpPr>
        <dsp:cNvPr id="0" name=""/>
        <dsp:cNvSpPr/>
      </dsp:nvSpPr>
      <dsp:spPr>
        <a:xfrm>
          <a:off x="1884590" y="441580"/>
          <a:ext cx="3513970" cy="3513970"/>
        </a:xfrm>
        <a:custGeom>
          <a:avLst/>
          <a:gdLst/>
          <a:ahLst/>
          <a:cxnLst/>
          <a:rect l="0" t="0" r="0" b="0"/>
          <a:pathLst>
            <a:path>
              <a:moveTo>
                <a:pt x="293561" y="2729296"/>
              </a:moveTo>
              <a:arcTo wR="1756985" hR="1756985" stAng="8783975" swAng="21959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C35CD2-8602-4ECE-A422-C783A5B400CF}">
      <dsp:nvSpPr>
        <dsp:cNvPr id="0" name=""/>
        <dsp:cNvSpPr/>
      </dsp:nvSpPr>
      <dsp:spPr>
        <a:xfrm>
          <a:off x="1294011" y="1215855"/>
          <a:ext cx="1353144" cy="8795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申请书相似性检测</a:t>
          </a:r>
          <a:endParaRPr lang="zh-CN" altLang="en-US" sz="1800" kern="1200" dirty="0"/>
        </a:p>
      </dsp:txBody>
      <dsp:txXfrm>
        <a:off x="1336947" y="1258791"/>
        <a:ext cx="1267272" cy="793671"/>
      </dsp:txXfrm>
    </dsp:sp>
    <dsp:sp modelId="{BC0C0B53-EAE3-4B03-91FA-F3C6B0D22D32}">
      <dsp:nvSpPr>
        <dsp:cNvPr id="0" name=""/>
        <dsp:cNvSpPr/>
      </dsp:nvSpPr>
      <dsp:spPr>
        <a:xfrm>
          <a:off x="1884590" y="441580"/>
          <a:ext cx="3513970" cy="3513970"/>
        </a:xfrm>
        <a:custGeom>
          <a:avLst/>
          <a:gdLst/>
          <a:ahLst/>
          <a:cxnLst/>
          <a:rect l="0" t="0" r="0" b="0"/>
          <a:pathLst>
            <a:path>
              <a:moveTo>
                <a:pt x="304854" y="767887"/>
              </a:moveTo>
              <a:arcTo wR="1756985" hR="1756985" stAng="12855609" swAng="14920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4FEA6-4572-4251-8B4B-1239BED4FAF6}" type="datetimeFigureOut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EEA5D-C9C0-41C0-BCBD-27C14A0683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72382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851F4-DF02-4F5A-B10D-08330E18AD9D}" type="datetimeFigureOut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E8EDE-9AEA-48D1-9BDB-DC7C73F58C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15056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E8EDE-9AEA-48D1-9BDB-DC7C73F58C3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E13F-F6C4-458A-8C47-224AB059F0C8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0E7A-396F-4777-BE25-281CE02D2EE5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3204B-9C2C-4F72-BBB6-F9F8C8BABD86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6830-87BE-4D02-9DAB-53B9B114B426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EA53B-6F6E-4CD3-84D2-95E70CB9F2E5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F761-61F1-4A16-A095-6FAE7F11CEE7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008F-1CF8-456E-BFD4-1918CDB2DEE7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2897C-1449-40A1-9484-35A0101A315E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131C-182D-48C9-9731-46204ED7259F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1C45-E33F-4257-8A63-2B222B6E8C2F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BAA-5A74-4A25-A791-D2669C261BF7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C6936E-3903-407E-B651-924E01EB99A9}" type="datetime1">
              <a:rPr lang="zh-CN" altLang="en-US" smtClean="0"/>
              <a:pPr/>
              <a:t>2013-10-11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1388C39-22C9-4049-BAC2-81529DE8A9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772400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>2013</a:t>
            </a:r>
            <a:r>
              <a:rPr lang="zh-CN" altLang="en-US" dirty="0" smtClean="0"/>
              <a:t>年科学基金管理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信息系统运行情况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与下阶段工作设想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4293096"/>
            <a:ext cx="6670366" cy="1536576"/>
          </a:xfrm>
        </p:spPr>
        <p:txBody>
          <a:bodyPr/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信息中心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 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457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3.1</a:t>
            </a:r>
            <a:r>
              <a:rPr lang="zh-CN" altLang="en-US" dirty="0" smtClean="0"/>
              <a:t>、</a:t>
            </a:r>
            <a:r>
              <a:rPr lang="en-US" altLang="zh-CN" sz="4400" dirty="0" smtClean="0"/>
              <a:t>2013</a:t>
            </a:r>
            <a:r>
              <a:rPr lang="zh-CN" altLang="en-US" dirty="0" smtClean="0"/>
              <a:t>年申请集中接收整体情况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85720" y="2071678"/>
            <a:ext cx="871543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600" dirty="0" smtClean="0">
                <a:latin typeface="+mj-ea"/>
                <a:ea typeface="+mj-ea"/>
              </a:rPr>
              <a:t>系统功能调整</a:t>
            </a:r>
            <a:endParaRPr lang="en-US" altLang="zh-CN" sz="3600" dirty="0" smtClean="0">
              <a:latin typeface="+mj-ea"/>
              <a:ea typeface="+mj-ea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项目申请的功能全部在新平台中实现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buNone/>
              <a:defRPr/>
            </a:pPr>
            <a:r>
              <a:rPr lang="zh-CN" altLang="en-US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包括上传、审核、打印、上报，接收、受理等</a:t>
            </a:r>
            <a:endParaRPr lang="en-US" altLang="zh-CN" i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离线的操作模式，继承旧系统的习惯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在线申请增加了“</a:t>
            </a:r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重点项目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en-US" altLang="zh-CN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年在线申请项目预计还有增加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8913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028" y="476672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3.2</a:t>
            </a:r>
            <a:r>
              <a:rPr lang="zh-CN" altLang="en-US" dirty="0" smtClean="0"/>
              <a:t>、</a:t>
            </a:r>
            <a:r>
              <a:rPr lang="en-US" altLang="zh-CN" sz="4400" dirty="0" smtClean="0"/>
              <a:t>2013</a:t>
            </a:r>
            <a:r>
              <a:rPr lang="zh-CN" altLang="en-US" dirty="0" smtClean="0"/>
              <a:t>年申请集中接收整体情况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28596" y="2000240"/>
            <a:ext cx="8072494" cy="1143008"/>
          </a:xfrm>
        </p:spPr>
        <p:txBody>
          <a:bodyPr>
            <a:noAutofit/>
          </a:bodyPr>
          <a:lstStyle/>
          <a:p>
            <a:pPr marL="357188" lvl="1" indent="-265113">
              <a:buNone/>
              <a:tabLst>
                <a:tab pos="357188" algn="l"/>
              </a:tabLst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集中接收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15.8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altLang="zh-CN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,   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在线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1.4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r>
              <a:rPr lang="en-US" altLang="zh-CN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8.99%)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，离线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14.4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r>
              <a:rPr lang="en-US" altLang="zh-CN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(91.01%)</a:t>
            </a:r>
          </a:p>
          <a:p>
            <a:pPr marL="0" lvl="1" indent="393700" eaLnBrk="1" hangingPunct="1">
              <a:buFont typeface="Verdana" pitchFamily="34" charset="0"/>
              <a:buNone/>
            </a:pPr>
            <a:r>
              <a:rPr lang="zh-CN" altLang="en-US" sz="2400" dirty="0" smtClean="0">
                <a:solidFill>
                  <a:srgbClr val="353AA5"/>
                </a:solidFill>
              </a:rPr>
              <a:t>        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285720" y="2357430"/>
          <a:ext cx="835824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8913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</a:t>
            </a:r>
            <a:r>
              <a:rPr lang="zh-CN" altLang="en-US" dirty="0" smtClean="0"/>
              <a:t>、在线申请书接收情况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1928802"/>
            <a:ext cx="8229600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在线申请集中接收共接收了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14208</a:t>
            </a: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项</a:t>
            </a:r>
            <a:endParaRPr lang="en-US" altLang="zh-CN" b="1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在线申请的项目类型增加了“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重点项目</a:t>
            </a: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 marL="274320" lvl="2" indent="-274320">
              <a:buClr>
                <a:schemeClr val="accent3"/>
              </a:buClr>
              <a:buSzPct val="95000"/>
              <a:buNone/>
            </a:pPr>
            <a:endParaRPr lang="en-US" altLang="zh-CN" sz="26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274320" lvl="2" indent="-274320">
              <a:buClr>
                <a:schemeClr val="accent3"/>
              </a:buClr>
              <a:buSzPct val="95000"/>
              <a:buNone/>
            </a:pPr>
            <a:r>
              <a:rPr lang="zh-CN" altLang="en-US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高峰期</a:t>
            </a:r>
            <a:endParaRPr lang="en-US" altLang="zh-CN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 marL="985838" lvl="1" indent="-447675">
              <a:lnSpc>
                <a:spcPct val="150000"/>
              </a:lnSpc>
            </a:pP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 3. 14 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系统在线填写高峰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1458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项（</a:t>
            </a:r>
            <a:r>
              <a:rPr lang="en-US" altLang="zh-CN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10.3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600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985838" lvl="1" indent="-447675">
              <a:lnSpc>
                <a:spcPct val="150000"/>
              </a:lnSpc>
            </a:pP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 3.15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单位确认高峰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2633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项（</a:t>
            </a:r>
            <a:r>
              <a:rPr lang="en-US" altLang="zh-CN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18.5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600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8913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</a:t>
            </a:r>
            <a:r>
              <a:rPr lang="zh-CN" altLang="en-US" dirty="0" smtClean="0"/>
              <a:t>、离线申请书接收情况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离线申请集中接收共接收了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143778</a:t>
            </a: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项</a:t>
            </a:r>
            <a:endParaRPr lang="en-US" altLang="zh-CN" sz="26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09600" lvl="2" indent="-282575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None/>
            </a:pPr>
            <a:r>
              <a:rPr lang="zh-CN" altLang="en-US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高峰期</a:t>
            </a:r>
            <a:endParaRPr lang="en-US" altLang="zh-CN" sz="26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 3.15 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系统处理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 28998 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份（占总申请量</a:t>
            </a:r>
            <a:r>
              <a:rPr lang="en-US" altLang="zh-CN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18.4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600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 3.19 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纸质接收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51313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份（占接收总量的</a:t>
            </a:r>
            <a:r>
              <a:rPr lang="en-US" altLang="zh-CN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32.5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600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150000"/>
              </a:lnSpc>
            </a:pPr>
            <a:endParaRPr lang="en-US" altLang="zh-CN" sz="2600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1.8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万（</a:t>
            </a:r>
            <a:r>
              <a:rPr lang="en-US" altLang="zh-CN" sz="2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12.5%</a:t>
            </a:r>
            <a:r>
              <a:rPr lang="zh-CN" altLang="en-US" sz="2600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）份项目进行过删除申请重新上报</a:t>
            </a:r>
            <a:endParaRPr lang="en-US" altLang="zh-CN" sz="2600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233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年同行评议支持情况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75724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26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年信息系统使用全新的评议指派功能</a:t>
            </a:r>
            <a:endParaRPr lang="zh-CN" altLang="en-US" sz="26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43182"/>
            <a:ext cx="9144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2" indent="-282575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Franklin Gothic Book" pitchFamily="34" charset="0"/>
              <a:buChar char="○"/>
              <a:defRPr/>
            </a:pPr>
            <a:r>
              <a:rPr lang="zh-CN" altLang="en-US" sz="2400" dirty="0" smtClean="0">
                <a:latin typeface="+mj-lt"/>
              </a:rPr>
              <a:t>对</a:t>
            </a:r>
            <a:r>
              <a:rPr lang="en-US" altLang="zh-CN" sz="2400" dirty="0" smtClean="0">
                <a:latin typeface="+mj-lt"/>
              </a:rPr>
              <a:t>15.4</a:t>
            </a:r>
            <a:r>
              <a:rPr lang="zh-CN" altLang="en-US" sz="2400" dirty="0" smtClean="0">
                <a:latin typeface="+mj-lt"/>
              </a:rPr>
              <a:t>万份申请项目进行同行通讯评审，共完成</a:t>
            </a:r>
            <a:r>
              <a:rPr lang="en-US" altLang="zh-CN" sz="2400" dirty="0" smtClean="0">
                <a:solidFill>
                  <a:srgbClr val="C00000"/>
                </a:solidFill>
                <a:latin typeface="+mj-lt"/>
              </a:rPr>
              <a:t>56.7</a:t>
            </a:r>
            <a:r>
              <a:rPr lang="zh-CN" altLang="en-US" sz="2400" dirty="0" smtClean="0">
                <a:solidFill>
                  <a:srgbClr val="C00000"/>
                </a:solidFill>
                <a:latin typeface="+mj-lt"/>
              </a:rPr>
              <a:t>万</a:t>
            </a:r>
            <a:r>
              <a:rPr lang="zh-CN" altLang="en-US" sz="2400" dirty="0" smtClean="0">
                <a:latin typeface="+mj-lt"/>
              </a:rPr>
              <a:t>份评议</a:t>
            </a:r>
            <a:endParaRPr lang="en-US" altLang="zh-CN" sz="2400" dirty="0" smtClean="0">
              <a:latin typeface="+mj-lt"/>
            </a:endParaRPr>
          </a:p>
          <a:p>
            <a:pPr marL="609600" lvl="2" indent="-282575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Franklin Gothic Book" pitchFamily="34" charset="0"/>
              <a:buChar char="○"/>
              <a:defRPr/>
            </a:pPr>
            <a:r>
              <a:rPr lang="zh-CN" altLang="en-US" sz="2400" dirty="0" smtClean="0">
                <a:latin typeface="+mj-lt"/>
              </a:rPr>
              <a:t>涉及近</a:t>
            </a:r>
            <a:r>
              <a:rPr lang="en-US" altLang="zh-CN" sz="2400" dirty="0" smtClean="0">
                <a:solidFill>
                  <a:srgbClr val="A40000"/>
                </a:solidFill>
                <a:latin typeface="+mj-lt"/>
              </a:rPr>
              <a:t>2000</a:t>
            </a:r>
            <a:r>
              <a:rPr lang="zh-CN" altLang="en-US" sz="2400" dirty="0" smtClean="0">
                <a:latin typeface="+mj-lt"/>
              </a:rPr>
              <a:t>个单位 的评审专家约</a:t>
            </a:r>
            <a:r>
              <a:rPr lang="en-US" altLang="zh-CN" sz="2400" dirty="0" smtClean="0">
                <a:solidFill>
                  <a:srgbClr val="C00000"/>
                </a:solidFill>
                <a:latin typeface="+mj-lt"/>
              </a:rPr>
              <a:t>4.4</a:t>
            </a:r>
            <a:r>
              <a:rPr lang="zh-CN" altLang="en-US" sz="2400" dirty="0" smtClean="0">
                <a:solidFill>
                  <a:srgbClr val="C00000"/>
                </a:solidFill>
                <a:latin typeface="+mj-lt"/>
              </a:rPr>
              <a:t>万</a:t>
            </a:r>
            <a:r>
              <a:rPr lang="zh-CN" altLang="en-US" sz="2400" dirty="0" smtClean="0">
                <a:latin typeface="+mj-lt"/>
              </a:rPr>
              <a:t>人，发送了</a:t>
            </a:r>
            <a:r>
              <a:rPr lang="en-US" altLang="zh-CN" sz="2400" dirty="0" smtClean="0">
                <a:solidFill>
                  <a:srgbClr val="C00000"/>
                </a:solidFill>
                <a:latin typeface="+mj-lt"/>
              </a:rPr>
              <a:t>12.8</a:t>
            </a:r>
            <a:r>
              <a:rPr lang="zh-CN" altLang="en-US" sz="2400" dirty="0" smtClean="0">
                <a:solidFill>
                  <a:srgbClr val="C00000"/>
                </a:solidFill>
                <a:latin typeface="+mj-lt"/>
              </a:rPr>
              <a:t>万</a:t>
            </a:r>
            <a:r>
              <a:rPr lang="zh-CN" altLang="en-US" sz="2400" dirty="0" smtClean="0">
                <a:latin typeface="+mj-lt"/>
              </a:rPr>
              <a:t>份邮件</a:t>
            </a:r>
            <a:endParaRPr lang="en-US" altLang="zh-CN" sz="2400" dirty="0" smtClean="0">
              <a:latin typeface="+mj-lt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000504"/>
            <a:ext cx="8072462" cy="2557456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956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年批准项目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147248" cy="993454"/>
          </a:xfrm>
        </p:spPr>
        <p:txBody>
          <a:bodyPr/>
          <a:lstStyle/>
          <a:p>
            <a:r>
              <a:rPr lang="zh-CN" altLang="en-US" dirty="0" smtClean="0">
                <a:latin typeface="+mj-lt"/>
              </a:rPr>
              <a:t>截止到</a:t>
            </a:r>
            <a:r>
              <a:rPr lang="en-US" altLang="zh-CN" dirty="0" smtClean="0">
                <a:latin typeface="+mj-lt"/>
              </a:rPr>
              <a:t>2013</a:t>
            </a:r>
            <a:r>
              <a:rPr lang="zh-CN" altLang="en-US" dirty="0" smtClean="0">
                <a:latin typeface="+mj-lt"/>
              </a:rPr>
              <a:t>年</a:t>
            </a:r>
            <a:r>
              <a:rPr lang="en-US" altLang="zh-CN" dirty="0" smtClean="0">
                <a:latin typeface="+mj-lt"/>
              </a:rPr>
              <a:t>9</a:t>
            </a:r>
            <a:r>
              <a:rPr lang="zh-CN" altLang="en-US" dirty="0" smtClean="0">
                <a:latin typeface="+mj-lt"/>
              </a:rPr>
              <a:t>月</a:t>
            </a:r>
            <a:r>
              <a:rPr lang="en-US" altLang="zh-CN" dirty="0" smtClean="0">
                <a:latin typeface="+mj-lt"/>
              </a:rPr>
              <a:t>30</a:t>
            </a:r>
            <a:r>
              <a:rPr lang="zh-CN" altLang="en-US" dirty="0" smtClean="0">
                <a:latin typeface="+mj-lt"/>
              </a:rPr>
              <a:t>日，科学基金</a:t>
            </a:r>
            <a:r>
              <a:rPr lang="en-US" altLang="zh-CN" dirty="0" smtClean="0">
                <a:latin typeface="+mj-lt"/>
              </a:rPr>
              <a:t>2013</a:t>
            </a:r>
            <a:r>
              <a:rPr lang="zh-CN" altLang="en-US" dirty="0" smtClean="0">
                <a:latin typeface="+mj-lt"/>
              </a:rPr>
              <a:t>年共资助各类项目</a:t>
            </a:r>
            <a:r>
              <a:rPr lang="en-US" altLang="zh-CN" dirty="0" smtClean="0">
                <a:solidFill>
                  <a:srgbClr val="C00000"/>
                </a:solidFill>
                <a:latin typeface="+mj-lt"/>
              </a:rPr>
              <a:t>37403</a:t>
            </a:r>
            <a:r>
              <a:rPr lang="zh-CN" altLang="en-US" dirty="0" smtClean="0">
                <a:latin typeface="+mj-lt"/>
              </a:rPr>
              <a:t>项</a:t>
            </a:r>
            <a:endParaRPr lang="zh-CN" altLang="en-US" dirty="0">
              <a:latin typeface="+mj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928934"/>
            <a:ext cx="75009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571604" y="61436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东北</a:t>
            </a:r>
            <a:endParaRPr lang="zh-CN" altLang="en-US" sz="20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2714612" y="61436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华北</a:t>
            </a:r>
            <a:endParaRPr lang="zh-CN" altLang="en-US" sz="20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3714744" y="61436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华东</a:t>
            </a:r>
            <a:endParaRPr lang="zh-CN" altLang="en-US" sz="20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6314" y="61436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西北</a:t>
            </a:r>
            <a:endParaRPr lang="zh-CN" altLang="en-US" sz="20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6446" y="61436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西南</a:t>
            </a:r>
            <a:endParaRPr lang="zh-CN" altLang="en-US" sz="20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858016" y="614364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中南</a:t>
            </a:r>
            <a:endParaRPr lang="zh-CN" altLang="en-US" sz="20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2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年批准项目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中南地区</a:t>
            </a:r>
            <a:endParaRPr lang="zh-CN" altLang="en-US" dirty="0"/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496"/>
            <a:ext cx="624155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225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年批准项目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147248" cy="993454"/>
          </a:xfrm>
        </p:spPr>
        <p:txBody>
          <a:bodyPr/>
          <a:lstStyle/>
          <a:p>
            <a:r>
              <a:rPr lang="zh-CN" altLang="en-US" dirty="0" smtClean="0">
                <a:latin typeface="+mj-lt"/>
              </a:rPr>
              <a:t>华北地区</a:t>
            </a:r>
            <a:endParaRPr lang="zh-CN" altLang="en-US" dirty="0">
              <a:latin typeface="+mj-lt"/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428868"/>
            <a:ext cx="7286676" cy="412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225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年批准项目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147248" cy="993454"/>
          </a:xfrm>
        </p:spPr>
        <p:txBody>
          <a:bodyPr/>
          <a:lstStyle/>
          <a:p>
            <a:r>
              <a:rPr lang="zh-CN" altLang="en-US" dirty="0" smtClean="0">
                <a:latin typeface="+mj-lt"/>
              </a:rPr>
              <a:t>华东地区</a:t>
            </a:r>
            <a:endParaRPr lang="zh-CN" altLang="en-US" dirty="0">
              <a:latin typeface="+mj-lt"/>
            </a:endParaRPr>
          </a:p>
        </p:txBody>
      </p:sp>
      <p:pic>
        <p:nvPicPr>
          <p:cNvPr id="307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571744"/>
            <a:ext cx="7027956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225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年批准项目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2214554"/>
            <a:ext cx="8147248" cy="3779536"/>
          </a:xfrm>
        </p:spPr>
        <p:txBody>
          <a:bodyPr/>
          <a:lstStyle/>
          <a:p>
            <a:pPr marL="0"/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信息系统在项目批准阶段发送各类邮件的情况</a:t>
            </a:r>
            <a:endParaRPr lang="en-US" altLang="zh-CN" b="1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dirty="0" smtClean="0">
                <a:latin typeface="+mj-lt"/>
              </a:rPr>
              <a:t>	</a:t>
            </a:r>
          </a:p>
          <a:p>
            <a:pPr>
              <a:buNone/>
            </a:pPr>
            <a:r>
              <a:rPr lang="en-US" altLang="zh-CN" dirty="0" smtClean="0">
                <a:latin typeface="+mj-lt"/>
              </a:rPr>
              <a:t>    </a:t>
            </a:r>
            <a:r>
              <a:rPr lang="zh-CN" altLang="en-US" dirty="0" smtClean="0">
                <a:latin typeface="+mj-lt"/>
              </a:rPr>
              <a:t>计划书填写通知邮件</a:t>
            </a:r>
            <a:r>
              <a:rPr lang="en-US" altLang="zh-CN" dirty="0" smtClean="0">
                <a:latin typeface="+mj-lt"/>
              </a:rPr>
              <a:t>:</a:t>
            </a:r>
            <a:r>
              <a:rPr lang="en-US" altLang="zh-CN" dirty="0" smtClean="0">
                <a:solidFill>
                  <a:srgbClr val="C00000"/>
                </a:solidFill>
                <a:latin typeface="+mj-lt"/>
              </a:rPr>
              <a:t>4.2</a:t>
            </a: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万</a:t>
            </a:r>
            <a:r>
              <a:rPr lang="zh-CN" altLang="en-US" dirty="0" smtClean="0">
                <a:latin typeface="+mj-lt"/>
              </a:rPr>
              <a:t>封</a:t>
            </a:r>
            <a:r>
              <a:rPr lang="en-US" altLang="zh-CN" dirty="0" smtClean="0">
                <a:latin typeface="+mj-lt"/>
              </a:rPr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>
                <a:latin typeface="+mj-lt"/>
              </a:rPr>
              <a:t>    </a:t>
            </a:r>
            <a:r>
              <a:rPr lang="zh-CN" altLang="en-US" dirty="0" smtClean="0">
                <a:latin typeface="+mj-lt"/>
              </a:rPr>
              <a:t>全文反馈邮件：</a:t>
            </a:r>
            <a:r>
              <a:rPr lang="en-US" altLang="zh-CN" dirty="0" smtClean="0">
                <a:solidFill>
                  <a:srgbClr val="C00000"/>
                </a:solidFill>
                <a:latin typeface="+mj-lt"/>
              </a:rPr>
              <a:t>14.9</a:t>
            </a: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万</a:t>
            </a:r>
            <a:r>
              <a:rPr lang="zh-CN" altLang="en-US" dirty="0" smtClean="0">
                <a:latin typeface="+mj-lt"/>
              </a:rPr>
              <a:t>封</a:t>
            </a:r>
            <a:endParaRPr lang="en-US" altLang="zh-CN" dirty="0" smtClean="0">
              <a:latin typeface="+mj-lt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>
                <a:latin typeface="+mj-lt"/>
              </a:rPr>
              <a:t>    </a:t>
            </a:r>
            <a:r>
              <a:rPr lang="zh-CN" altLang="en-US" dirty="0" smtClean="0">
                <a:latin typeface="+mj-lt"/>
              </a:rPr>
              <a:t>不予资助通知邮件：</a:t>
            </a:r>
            <a:r>
              <a:rPr lang="en-US" altLang="zh-CN" dirty="0" smtClean="0">
                <a:solidFill>
                  <a:srgbClr val="C00000"/>
                </a:solidFill>
                <a:latin typeface="+mj-lt"/>
              </a:rPr>
              <a:t>4</a:t>
            </a: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千</a:t>
            </a:r>
            <a:r>
              <a:rPr lang="zh-CN" altLang="en-US" dirty="0" smtClean="0">
                <a:latin typeface="+mj-lt"/>
              </a:rPr>
              <a:t>封</a:t>
            </a:r>
            <a:endParaRPr lang="en-US" altLang="zh-CN" dirty="0" smtClean="0">
              <a:latin typeface="+mj-lt"/>
            </a:endParaRPr>
          </a:p>
          <a:p>
            <a:pPr>
              <a:buNone/>
            </a:pPr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2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汇报提纲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一、新系统整体运行情况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进展报告、结题报告接收及处理情况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在线方式、离线申请书接收情况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同行评议阶段系统运行情况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项目批准、计划书管理、项目拨款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二、下一阶段主要工作设想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三、存在主要问题及解决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837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年计划书提交情况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14282" y="1928802"/>
            <a:ext cx="871543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600" dirty="0" smtClean="0">
                <a:latin typeface="+mj-ea"/>
                <a:ea typeface="+mj-ea"/>
              </a:rPr>
              <a:t>系统功能调整</a:t>
            </a:r>
            <a:endParaRPr lang="en-US" altLang="zh-CN" sz="3600" dirty="0" smtClean="0">
              <a:latin typeface="+mj-ea"/>
              <a:ea typeface="+mj-ea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计划书全部实现在线填报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计划书的电子文件审核与纸质报送分离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基金委审核完电子版申请书后，单位再打印纸质计划书邮寄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426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年计划书提交情况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19256" cy="466187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+mj-lt"/>
              </a:rPr>
              <a:t>截止到</a:t>
            </a:r>
            <a:r>
              <a:rPr lang="en-US" altLang="zh-CN" dirty="0" smtClean="0">
                <a:latin typeface="+mj-lt"/>
              </a:rPr>
              <a:t>2013</a:t>
            </a:r>
            <a:r>
              <a:rPr lang="zh-CN" altLang="en-US" dirty="0" smtClean="0">
                <a:latin typeface="+mj-lt"/>
              </a:rPr>
              <a:t>年</a:t>
            </a:r>
            <a:r>
              <a:rPr lang="en-US" altLang="zh-CN" dirty="0" smtClean="0">
                <a:latin typeface="+mj-lt"/>
              </a:rPr>
              <a:t>9</a:t>
            </a:r>
            <a:r>
              <a:rPr lang="zh-CN" altLang="en-US" dirty="0" smtClean="0">
                <a:latin typeface="+mj-lt"/>
              </a:rPr>
              <a:t>月</a:t>
            </a:r>
            <a:r>
              <a:rPr lang="en-US" altLang="zh-CN" dirty="0" smtClean="0">
                <a:latin typeface="+mj-lt"/>
              </a:rPr>
              <a:t>11</a:t>
            </a:r>
            <a:r>
              <a:rPr lang="zh-CN" altLang="en-US" dirty="0" smtClean="0">
                <a:latin typeface="+mj-lt"/>
              </a:rPr>
              <a:t>号</a:t>
            </a:r>
            <a:endParaRPr lang="en-US" altLang="zh-CN" dirty="0" smtClean="0">
              <a:latin typeface="+mj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353AA5"/>
                </a:solidFill>
                <a:latin typeface="+mj-lt"/>
                <a:ea typeface="华文楷体" pitchFamily="2" charset="-122"/>
              </a:rPr>
              <a:t>      </a:t>
            </a:r>
            <a:r>
              <a:rPr lang="en-US" altLang="zh-CN" b="1" dirty="0" smtClean="0">
                <a:solidFill>
                  <a:srgbClr val="353AA5"/>
                </a:solidFill>
                <a:latin typeface="+mj-lt"/>
                <a:ea typeface="华文楷体" pitchFamily="2" charset="-122"/>
              </a:rPr>
              <a:t>	</a:t>
            </a:r>
            <a:r>
              <a:rPr lang="zh-CN" altLang="en-US" b="1" dirty="0" smtClean="0">
                <a:solidFill>
                  <a:srgbClr val="353AA5"/>
                </a:solidFill>
                <a:latin typeface="+mj-lt"/>
                <a:ea typeface="华文楷体" pitchFamily="2" charset="-122"/>
              </a:rPr>
              <a:t>计划书完成首次电子版的审核</a:t>
            </a:r>
            <a:endParaRPr lang="en-US" altLang="zh-CN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j-lt"/>
              </a:rPr>
              <a:t>截止到</a:t>
            </a:r>
            <a:r>
              <a:rPr lang="en-US" altLang="zh-CN" dirty="0" smtClean="0">
                <a:latin typeface="+mj-lt"/>
              </a:rPr>
              <a:t>9</a:t>
            </a:r>
            <a:r>
              <a:rPr lang="zh-CN" altLang="en-US" dirty="0" smtClean="0">
                <a:latin typeface="+mj-lt"/>
              </a:rPr>
              <a:t>月</a:t>
            </a:r>
            <a:r>
              <a:rPr lang="en-US" altLang="zh-CN" dirty="0" smtClean="0">
                <a:latin typeface="+mj-lt"/>
              </a:rPr>
              <a:t>18</a:t>
            </a:r>
            <a:r>
              <a:rPr lang="zh-CN" altLang="en-US" dirty="0" smtClean="0">
                <a:latin typeface="+mj-lt"/>
              </a:rPr>
              <a:t>日</a:t>
            </a:r>
            <a:endParaRPr lang="en-US" altLang="zh-CN" dirty="0" smtClean="0">
              <a:latin typeface="+mj-lt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353AA5"/>
                </a:solidFill>
                <a:latin typeface="+mj-lt"/>
                <a:ea typeface="华文楷体" pitchFamily="2" charset="-122"/>
              </a:rPr>
              <a:t>		</a:t>
            </a:r>
            <a:r>
              <a:rPr lang="zh-CN" altLang="en-US" b="1" dirty="0" smtClean="0">
                <a:solidFill>
                  <a:srgbClr val="353AA5"/>
                </a:solidFill>
                <a:latin typeface="+mj-lt"/>
                <a:ea typeface="华文楷体" pitchFamily="2" charset="-122"/>
              </a:rPr>
              <a:t>计划书完成对审核意见的修改</a:t>
            </a:r>
            <a:endParaRPr lang="en-US" altLang="zh-CN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j-lt"/>
              </a:rPr>
              <a:t>截止到</a:t>
            </a:r>
            <a:r>
              <a:rPr lang="en-US" altLang="zh-CN" dirty="0" smtClean="0">
                <a:latin typeface="+mj-lt"/>
              </a:rPr>
              <a:t>9</a:t>
            </a:r>
            <a:r>
              <a:rPr lang="zh-CN" altLang="en-US" dirty="0" smtClean="0">
                <a:latin typeface="+mj-lt"/>
              </a:rPr>
              <a:t>月</a:t>
            </a:r>
            <a:r>
              <a:rPr lang="en-US" altLang="zh-CN" dirty="0" smtClean="0">
                <a:latin typeface="+mj-lt"/>
              </a:rPr>
              <a:t>27</a:t>
            </a:r>
            <a:r>
              <a:rPr lang="zh-CN" altLang="en-US" dirty="0" smtClean="0">
                <a:latin typeface="+mj-lt"/>
              </a:rPr>
              <a:t>日，</a:t>
            </a:r>
            <a:endParaRPr lang="en-US" altLang="zh-CN" dirty="0" smtClean="0">
              <a:latin typeface="+mj-lt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>
                <a:latin typeface="+mj-lt"/>
              </a:rPr>
              <a:t>		</a:t>
            </a:r>
            <a:r>
              <a:rPr lang="zh-CN" altLang="en-US" b="1" dirty="0" smtClean="0">
                <a:solidFill>
                  <a:srgbClr val="353AA5"/>
                </a:solidFill>
                <a:ea typeface="华文楷体" pitchFamily="2" charset="-122"/>
              </a:rPr>
              <a:t>单位寄出基金委已审核的计划书</a:t>
            </a:r>
            <a:endParaRPr lang="en-US" altLang="zh-CN" b="1" dirty="0" smtClean="0">
              <a:solidFill>
                <a:srgbClr val="353AA5"/>
              </a:solidFill>
              <a:ea typeface="华文楷体" pitchFamily="2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计划书纸质接收</a:t>
            </a:r>
            <a:r>
              <a:rPr lang="en-US" altLang="zh-CN" sz="2400" dirty="0" smtClean="0">
                <a:solidFill>
                  <a:srgbClr val="FF0000"/>
                </a:solidFill>
                <a:latin typeface="+mj-ea"/>
                <a:ea typeface="+mj-ea"/>
              </a:rPr>
              <a:t>20377</a:t>
            </a:r>
            <a:r>
              <a:rPr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份；还未接收约</a:t>
            </a:r>
            <a:r>
              <a:rPr lang="en-US" altLang="zh-CN" sz="2400" dirty="0" smtClean="0">
                <a:solidFill>
                  <a:srgbClr val="FF0000"/>
                </a:solidFill>
                <a:latin typeface="+mj-ea"/>
                <a:ea typeface="+mj-ea"/>
              </a:rPr>
              <a:t>1.5</a:t>
            </a:r>
            <a:r>
              <a:rPr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万份</a:t>
            </a: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；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426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年项目拨款情况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信息系统支持</a:t>
            </a:r>
            <a:r>
              <a:rPr lang="en-US" altLang="zh-CN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年项目拨款</a:t>
            </a:r>
            <a:endParaRPr lang="en-US" altLang="zh-CN" b="1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j-lt"/>
              </a:rPr>
              <a:t>截止到</a:t>
            </a:r>
            <a:r>
              <a:rPr lang="en-US" altLang="zh-CN" dirty="0" smtClean="0">
                <a:latin typeface="+mj-lt"/>
              </a:rPr>
              <a:t>9</a:t>
            </a:r>
            <a:r>
              <a:rPr lang="zh-CN" altLang="en-US" dirty="0" smtClean="0">
                <a:latin typeface="+mj-lt"/>
              </a:rPr>
              <a:t>月</a:t>
            </a:r>
            <a:r>
              <a:rPr lang="en-US" altLang="zh-CN" dirty="0" smtClean="0">
                <a:latin typeface="+mj-lt"/>
              </a:rPr>
              <a:t>30</a:t>
            </a:r>
            <a:r>
              <a:rPr lang="zh-CN" altLang="en-US" dirty="0" smtClean="0">
                <a:latin typeface="+mj-lt"/>
              </a:rPr>
              <a:t>日共完成了 </a:t>
            </a:r>
            <a:r>
              <a:rPr lang="en-US" altLang="zh-CN" dirty="0" smtClean="0">
                <a:latin typeface="+mj-lt"/>
              </a:rPr>
              <a:t>71684</a:t>
            </a:r>
            <a:r>
              <a:rPr lang="zh-CN" altLang="en-US" dirty="0" smtClean="0">
                <a:latin typeface="+mj-lt"/>
              </a:rPr>
              <a:t>项约</a:t>
            </a:r>
            <a:r>
              <a:rPr lang="en-US" altLang="zh-CN" dirty="0" smtClean="0">
                <a:latin typeface="+mj-lt"/>
              </a:rPr>
              <a:t>154.8</a:t>
            </a:r>
            <a:r>
              <a:rPr lang="zh-CN" altLang="en-US" dirty="0" smtClean="0">
                <a:latin typeface="+mj-lt"/>
              </a:rPr>
              <a:t>亿 的项目拨款，涉及到</a:t>
            </a:r>
            <a:r>
              <a:rPr lang="en-US" altLang="zh-CN" dirty="0" smtClean="0">
                <a:latin typeface="+mj-lt"/>
              </a:rPr>
              <a:t>1671</a:t>
            </a:r>
            <a:r>
              <a:rPr lang="zh-CN" altLang="en-US" dirty="0" smtClean="0">
                <a:latin typeface="+mj-lt"/>
              </a:rPr>
              <a:t>个依托单位</a:t>
            </a:r>
            <a:endParaRPr lang="en-US" altLang="zh-CN" dirty="0" smtClean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j-lt"/>
              </a:rPr>
              <a:t>截止到</a:t>
            </a:r>
            <a:r>
              <a:rPr lang="en-US" altLang="zh-CN" dirty="0" smtClean="0">
                <a:latin typeface="+mj-lt"/>
              </a:rPr>
              <a:t>9</a:t>
            </a:r>
            <a:r>
              <a:rPr lang="zh-CN" altLang="en-US" dirty="0" smtClean="0">
                <a:latin typeface="+mj-lt"/>
              </a:rPr>
              <a:t>月</a:t>
            </a:r>
            <a:r>
              <a:rPr lang="en-US" altLang="zh-CN" dirty="0" smtClean="0">
                <a:latin typeface="+mj-lt"/>
              </a:rPr>
              <a:t>30</a:t>
            </a:r>
            <a:r>
              <a:rPr lang="zh-CN" altLang="en-US" dirty="0" smtClean="0">
                <a:latin typeface="+mj-lt"/>
              </a:rPr>
              <a:t>日系统共收到</a:t>
            </a:r>
            <a:r>
              <a:rPr lang="en-US" altLang="zh-CN" dirty="0" smtClean="0">
                <a:latin typeface="+mj-lt"/>
              </a:rPr>
              <a:t>930</a:t>
            </a:r>
            <a:r>
              <a:rPr lang="zh-CN" altLang="en-US" dirty="0" smtClean="0">
                <a:latin typeface="+mj-lt"/>
              </a:rPr>
              <a:t>个（</a:t>
            </a:r>
            <a:r>
              <a:rPr lang="en-US" altLang="zh-CN" dirty="0" smtClean="0">
                <a:latin typeface="+mj-lt"/>
              </a:rPr>
              <a:t>55.6%</a:t>
            </a:r>
            <a:r>
              <a:rPr lang="zh-CN" altLang="en-US" dirty="0" smtClean="0">
                <a:latin typeface="+mj-lt"/>
              </a:rPr>
              <a:t>）单位的约</a:t>
            </a:r>
            <a:r>
              <a:rPr lang="en-US" altLang="zh-CN" dirty="0" smtClean="0">
                <a:latin typeface="+mj-lt"/>
              </a:rPr>
              <a:t>74.17</a:t>
            </a:r>
            <a:r>
              <a:rPr lang="zh-CN" altLang="en-US" dirty="0" smtClean="0">
                <a:latin typeface="+mj-lt"/>
              </a:rPr>
              <a:t>亿（</a:t>
            </a:r>
            <a:r>
              <a:rPr lang="en-US" altLang="zh-CN" dirty="0" smtClean="0">
                <a:latin typeface="+mj-lt"/>
              </a:rPr>
              <a:t>48%</a:t>
            </a:r>
            <a:r>
              <a:rPr lang="zh-CN" altLang="en-US" dirty="0" smtClean="0">
                <a:latin typeface="+mj-lt"/>
              </a:rPr>
              <a:t>）的收款确认</a:t>
            </a:r>
            <a:endParaRPr lang="en-US" altLang="zh-CN" dirty="0" smtClean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937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/>
          <a:lstStyle/>
          <a:p>
            <a:r>
              <a:rPr lang="zh-CN" altLang="en-US" dirty="0"/>
              <a:t>下阶段工作设想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44896868"/>
              </p:ext>
            </p:extLst>
          </p:nvPr>
        </p:nvGraphicFramePr>
        <p:xfrm>
          <a:off x="714348" y="2000240"/>
          <a:ext cx="7396388" cy="4036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9557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二、下阶段工作设想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完善项目全过程管理系统</a:t>
            </a:r>
            <a:endParaRPr lang="en-US" altLang="zh-CN" sz="3200" b="1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dirty="0" smtClean="0"/>
              <a:t>各管理阶段：申请、计划书、进展报告、结题报告、项目变更、项目拨款等功能的逐渐完善。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/>
              <a:t>研究成果信息采集的进一步加强与规范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/>
              <a:t>提高系统的可用性、好用性</a:t>
            </a:r>
            <a:endParaRPr lang="en-US" altLang="zh-CN" sz="2800" dirty="0" smtClean="0"/>
          </a:p>
          <a:p>
            <a:pPr lvl="1"/>
            <a:endParaRPr lang="en-US" altLang="zh-CN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7140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zh-CN" altLang="en-US" dirty="0"/>
              <a:t>二、下阶段工作</a:t>
            </a:r>
            <a:r>
              <a:rPr lang="zh-CN" altLang="en-US" dirty="0" smtClean="0"/>
              <a:t>设想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完善信息服务、信息共享内容</a:t>
            </a:r>
            <a:endParaRPr lang="en-US" altLang="zh-CN" sz="3200" b="1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200000"/>
              </a:lnSpc>
            </a:pPr>
            <a:r>
              <a:rPr lang="zh-CN" altLang="en-US" sz="3000" dirty="0" smtClean="0"/>
              <a:t>完善</a:t>
            </a:r>
            <a:r>
              <a:rPr lang="zh-CN" altLang="en-US" sz="3000" smtClean="0"/>
              <a:t>信息发布的内容与机制</a:t>
            </a:r>
            <a:endParaRPr lang="en-US" altLang="zh-CN" sz="3000" dirty="0" smtClean="0"/>
          </a:p>
          <a:p>
            <a:pPr lvl="1">
              <a:lnSpc>
                <a:spcPct val="200000"/>
              </a:lnSpc>
            </a:pPr>
            <a:r>
              <a:rPr lang="zh-CN" altLang="en-US" sz="3000" dirty="0" smtClean="0"/>
              <a:t>加强系统培训功能</a:t>
            </a:r>
            <a:endParaRPr lang="en-US" altLang="zh-CN" sz="3000" dirty="0" smtClean="0"/>
          </a:p>
          <a:p>
            <a:pPr lvl="1">
              <a:lnSpc>
                <a:spcPct val="200000"/>
              </a:lnSpc>
            </a:pPr>
            <a:r>
              <a:rPr lang="zh-CN" altLang="en-US" sz="3000" dirty="0" smtClean="0"/>
              <a:t>建立通畅的系统反馈机制</a:t>
            </a:r>
            <a:endParaRPr lang="en-US" altLang="zh-CN" sz="3000" dirty="0" smtClean="0"/>
          </a:p>
          <a:p>
            <a:pPr lvl="1"/>
            <a:endParaRPr lang="zh-CN" altLang="en-US" sz="3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05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二、下阶段工作设想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加紧建设工作</a:t>
            </a:r>
            <a:endParaRPr lang="en-US" altLang="zh-CN" sz="3200" b="1" dirty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pPr lvl="1">
              <a:lnSpc>
                <a:spcPct val="200000"/>
              </a:lnSpc>
            </a:pPr>
            <a:r>
              <a:rPr lang="zh-CN" altLang="en-US" sz="3000" dirty="0" smtClean="0"/>
              <a:t>推进申请书相似性检测的功能与使用</a:t>
            </a:r>
            <a:endParaRPr lang="en-US" altLang="zh-CN" sz="3000" dirty="0" smtClean="0"/>
          </a:p>
          <a:p>
            <a:pPr lvl="1">
              <a:lnSpc>
                <a:spcPct val="200000"/>
              </a:lnSpc>
            </a:pPr>
            <a:r>
              <a:rPr lang="zh-CN" altLang="en-US" sz="3000" dirty="0" smtClean="0"/>
              <a:t>完善会议评审辅助支持</a:t>
            </a:r>
            <a:endParaRPr lang="en-US" altLang="zh-CN" sz="3000" dirty="0" smtClean="0"/>
          </a:p>
          <a:p>
            <a:pPr lvl="1">
              <a:lnSpc>
                <a:spcPct val="200000"/>
              </a:lnSpc>
            </a:pPr>
            <a:r>
              <a:rPr lang="zh-CN" altLang="en-US" sz="3000" dirty="0" smtClean="0"/>
              <a:t>进一步利用好辅助决策支持</a:t>
            </a:r>
            <a:endParaRPr lang="en-US" altLang="zh-CN" sz="3000" dirty="0" smtClean="0"/>
          </a:p>
          <a:p>
            <a:pPr lvl="1">
              <a:lnSpc>
                <a:spcPct val="200000"/>
              </a:lnSpc>
            </a:pPr>
            <a:endParaRPr lang="zh-CN" altLang="en-US" sz="3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9422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三、存在的主要问题及解决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2420888"/>
            <a:ext cx="6851104" cy="36876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进展结题报告管理部分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申请阶段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/>
              <a:t>计划</a:t>
            </a:r>
            <a:r>
              <a:rPr lang="zh-CN" altLang="en-US" sz="3600" dirty="0" smtClean="0"/>
              <a:t>书管理阶段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3732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l" rtl="0">
              <a:spcBef>
                <a:spcPct val="0"/>
              </a:spcBef>
            </a:pPr>
            <a:r>
              <a:rPr lang="zh-CN" altLang="en-US" sz="3200" dirty="0">
                <a:latin typeface="+mj-ea"/>
              </a:rPr>
              <a:t>进展、结</a:t>
            </a:r>
            <a:r>
              <a:rPr lang="zh-CN" altLang="en-US" sz="3200" dirty="0" smtClean="0">
                <a:latin typeface="+mj-ea"/>
              </a:rPr>
              <a:t>题</a:t>
            </a:r>
            <a:r>
              <a:rPr lang="zh-CN" altLang="en-US" sz="3200" dirty="0" smtClean="0"/>
              <a:t>存在的主要问题及解决</a:t>
            </a:r>
            <a:endParaRPr lang="zh-CN" altLang="en-US" sz="3200" dirty="0"/>
          </a:p>
        </p:txBody>
      </p:sp>
      <p:sp>
        <p:nvSpPr>
          <p:cNvPr id="26" name="内容占位符 2"/>
          <p:cNvSpPr>
            <a:spLocks noGrp="1"/>
          </p:cNvSpPr>
          <p:nvPr>
            <p:ph idx="1"/>
          </p:nvPr>
        </p:nvSpPr>
        <p:spPr>
          <a:xfrm>
            <a:off x="285720" y="2071678"/>
            <a:ext cx="8715436" cy="4389120"/>
          </a:xfrm>
        </p:spPr>
        <p:txBody>
          <a:bodyPr>
            <a:normAutofit fontScale="70000" lnSpcReduction="20000"/>
          </a:bodyPr>
          <a:lstStyle/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改为全部在线填写方式，需要进一步加强培训</a:t>
            </a:r>
            <a:endParaRPr lang="en-US" altLang="zh-CN" sz="36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进展报告格式调整后，对填写内容的理解需要培训</a:t>
            </a:r>
            <a:endParaRPr lang="en-US" altLang="zh-CN" sz="36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tabLst>
                <a:tab pos="538163" algn="l"/>
              </a:tabLst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基金委审核报告的功能还需要进一步完善</a:t>
            </a:r>
            <a:endParaRPr lang="en-US" altLang="zh-CN" sz="36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tabLst>
                <a:tab pos="538163" algn="l"/>
              </a:tabLst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经费决算表填写时，系统的功能不是很稳定</a:t>
            </a:r>
            <a:endParaRPr lang="en-US" altLang="zh-CN" sz="36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tabLst>
                <a:tab pos="538163" algn="l"/>
              </a:tabLst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成果收集及录入的功能还有待完善</a:t>
            </a:r>
            <a:endParaRPr lang="en-US" altLang="zh-CN" sz="36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tabLst>
                <a:tab pos="538163" algn="l"/>
              </a:tabLst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结题 报告正文建议转换</a:t>
            </a:r>
            <a:r>
              <a:rPr lang="en-US" altLang="zh-CN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PDF</a:t>
            </a: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格式后上传</a:t>
            </a:r>
            <a:endParaRPr lang="en-US" altLang="zh-CN" sz="36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808038" indent="-450850">
              <a:lnSpc>
                <a:spcPct val="150000"/>
              </a:lnSpc>
              <a:buClrTx/>
              <a:buSzPct val="100000"/>
              <a:buFont typeface="+mj-lt"/>
              <a:buAutoNum type="arabicPeriod"/>
              <a:tabLst>
                <a:tab pos="538163" algn="l"/>
              </a:tabLst>
            </a:pPr>
            <a:r>
              <a:rPr lang="zh-CN" altLang="en-US" sz="36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经费决算汇总表中生成信息的判断出现过问题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200000"/>
              </a:lnSpc>
              <a:defRPr/>
            </a:pP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200000"/>
              </a:lnSpc>
              <a:defRPr/>
            </a:pPr>
            <a:endParaRPr lang="en-US" altLang="zh-CN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20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l" rtl="0">
              <a:spcBef>
                <a:spcPct val="0"/>
              </a:spcBef>
            </a:pPr>
            <a:r>
              <a:rPr lang="zh-CN" altLang="en-US" sz="3200" dirty="0" smtClean="0">
                <a:latin typeface="+mj-ea"/>
              </a:rPr>
              <a:t>在线申请</a:t>
            </a:r>
            <a:r>
              <a:rPr lang="zh-CN" altLang="en-US" sz="3200" dirty="0" smtClean="0"/>
              <a:t>存在的主要问题及解决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在线生成申请书中，会出现有些信息域没有自动 生成的情况 ，如：附注说明 、国别等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在线生成</a:t>
            </a: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PDF</a:t>
            </a: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文件后版本号、水印出现的问题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在线填写 、提交、确认还有 </a:t>
            </a: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BUG</a:t>
            </a: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成果收集或填写不太稳定 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打印申请项目清单的排序及显示有</a:t>
            </a: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BUG</a:t>
            </a:r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768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、系统上线整体运行进度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4471248"/>
              </p:ext>
            </p:extLst>
          </p:nvPr>
        </p:nvGraphicFramePr>
        <p:xfrm>
          <a:off x="395536" y="1988840"/>
          <a:ext cx="842493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379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10376"/>
          </a:xfrm>
        </p:spPr>
        <p:txBody>
          <a:bodyPr>
            <a:normAutofit/>
          </a:bodyPr>
          <a:lstStyle/>
          <a:p>
            <a:pPr lvl="2" algn="l" rtl="0">
              <a:spcBef>
                <a:spcPct val="0"/>
              </a:spcBef>
            </a:pPr>
            <a:r>
              <a:rPr lang="zh-CN" altLang="en-US" sz="3200" dirty="0">
                <a:latin typeface="+mj-ea"/>
              </a:rPr>
              <a:t>离线</a:t>
            </a:r>
            <a:r>
              <a:rPr lang="zh-CN" altLang="en-US" sz="3200" dirty="0" smtClean="0">
                <a:latin typeface="+mj-ea"/>
              </a:rPr>
              <a:t>申请</a:t>
            </a:r>
            <a:r>
              <a:rPr lang="zh-CN" altLang="en-US" sz="3200" dirty="0" smtClean="0"/>
              <a:t>存在的主要问题及解决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Project  </a:t>
            </a: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密码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经费表变竖排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正文内容填写过程 中出现无法编辑现象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忘记“解除保护”密码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上传申请书提示旧版本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转成</a:t>
            </a: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PDF</a:t>
            </a: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文件后出现 内容缺失情况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Office2010</a:t>
            </a: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运行不稳定，</a:t>
            </a:r>
            <a:r>
              <a:rPr lang="en-US" altLang="zh-CN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WIN64</a:t>
            </a: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位系统不支持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768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项目管理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存在的主要问题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76872"/>
            <a:ext cx="7643192" cy="404772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33CC"/>
                </a:solidFill>
              </a:rPr>
              <a:t>项目不予受理复审</a:t>
            </a:r>
            <a:r>
              <a:rPr lang="zh-CN" altLang="en-US" b="1" dirty="0">
                <a:solidFill>
                  <a:srgbClr val="0033CC"/>
                </a:solidFill>
              </a:rPr>
              <a:t>、</a:t>
            </a:r>
            <a:r>
              <a:rPr lang="zh-CN" altLang="en-US" b="1" dirty="0" smtClean="0">
                <a:solidFill>
                  <a:srgbClr val="0033CC"/>
                </a:solidFill>
              </a:rPr>
              <a:t>项目不予资助复审</a:t>
            </a:r>
            <a:endParaRPr lang="en-US" altLang="zh-CN" b="1" dirty="0" smtClean="0">
              <a:solidFill>
                <a:srgbClr val="0033CC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依托单位通过“不予受理管理”、“不予资助管理”给相关人员发送邮件链接；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申请复审人员点击链接进行操作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33CC"/>
                </a:solidFill>
              </a:rPr>
              <a:t>计划书填写、提交、审核等问题</a:t>
            </a:r>
            <a:endParaRPr lang="en-US" altLang="zh-CN" b="1" dirty="0" smtClean="0">
              <a:solidFill>
                <a:srgbClr val="0033CC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/>
              <a:t>二</a:t>
            </a:r>
            <a:r>
              <a:rPr lang="zh-CN" altLang="en-US" dirty="0" smtClean="0"/>
              <a:t>级院系管理的方便与灵活性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356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pPr marL="274320" lvl="2" indent="-274320">
              <a:lnSpc>
                <a:spcPct val="150000"/>
              </a:lnSpc>
              <a:defRPr/>
            </a:pPr>
            <a:r>
              <a:rPr lang="zh-CN" altLang="en-US" sz="3500" dirty="0" smtClean="0">
                <a:latin typeface="+mj-ea"/>
              </a:rPr>
              <a:t>系统其他</a:t>
            </a:r>
            <a:r>
              <a:rPr lang="zh-CN" altLang="en-US" sz="3500" dirty="0">
                <a:latin typeface="+mj-ea"/>
              </a:rPr>
              <a:t>问题</a:t>
            </a:r>
            <a:endParaRPr lang="en-US" altLang="zh-CN" sz="3500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00808"/>
            <a:ext cx="8291264" cy="4896544"/>
          </a:xfrm>
        </p:spPr>
        <p:txBody>
          <a:bodyPr>
            <a:normAutofit fontScale="92500" lnSpcReduction="10000"/>
          </a:bodyPr>
          <a:lstStyle/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新平台不同浏览器的支持性不强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添加人员时，出现输入错误后解决很麻烦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添加人员的激活邮件会有多次都收不到的情况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忘记密码的邮件也会有收不到情况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在线功能推出后，需要加强对依托单位开发的模拟指导功能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r>
              <a:rPr lang="zh-CN" altLang="en-US" sz="2800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系统邮件功能偶尔不畅通</a:t>
            </a: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marL="538163" lvl="3" indent="-538163">
              <a:lnSpc>
                <a:spcPct val="160000"/>
              </a:lnSpc>
              <a:buClr>
                <a:srgbClr val="353AA5"/>
              </a:buClr>
              <a:buSzPct val="100000"/>
              <a:buFont typeface="+mj-lt"/>
              <a:buAutoNum type="arabicPeriod"/>
              <a:defRPr/>
            </a:pPr>
            <a:endParaRPr lang="en-US" altLang="zh-CN" sz="2800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768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10376"/>
          </a:xfrm>
        </p:spPr>
        <p:txBody>
          <a:bodyPr/>
          <a:lstStyle/>
          <a:p>
            <a:r>
              <a:rPr lang="zh-CN" altLang="en-US" dirty="0" smtClean="0"/>
              <a:t>征求意见与建议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363272" cy="49685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99"/>
                </a:solidFill>
                <a:latin typeface="+mj-ea"/>
                <a:ea typeface="+mj-ea"/>
              </a:rPr>
              <a:t>关于人员信息管理</a:t>
            </a:r>
            <a:r>
              <a:rPr lang="zh-CN" altLang="en-US" dirty="0" smtClean="0">
                <a:solidFill>
                  <a:srgbClr val="0033CC"/>
                </a:solidFill>
                <a:latin typeface="+mj-ea"/>
                <a:ea typeface="+mj-ea"/>
              </a:rPr>
              <a:t>：</a:t>
            </a:r>
            <a:endParaRPr lang="en-US" altLang="zh-CN" dirty="0" smtClean="0">
              <a:solidFill>
                <a:srgbClr val="0033CC"/>
              </a:solidFill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latin typeface="+mj-ea"/>
                <a:ea typeface="+mj-ea"/>
              </a:rPr>
              <a:t>申请人、负责人、专家</a:t>
            </a:r>
            <a:endParaRPr lang="en-US" altLang="zh-CN" dirty="0" smtClean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latin typeface="+mj-ea"/>
                <a:ea typeface="+mj-ea"/>
              </a:rPr>
              <a:t>信息采集内容</a:t>
            </a:r>
            <a:endParaRPr lang="en-US" altLang="zh-CN" dirty="0" smtClean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latin typeface="+mj-ea"/>
                <a:ea typeface="+mj-ea"/>
              </a:rPr>
              <a:t>管理机制</a:t>
            </a:r>
            <a:endParaRPr lang="en-US" altLang="zh-CN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99"/>
                </a:solidFill>
                <a:latin typeface="+mj-ea"/>
                <a:ea typeface="+mj-ea"/>
              </a:rPr>
              <a:t>依托单位的项目统计功能</a:t>
            </a:r>
            <a:r>
              <a:rPr lang="zh-CN" altLang="en-US" dirty="0" smtClean="0">
                <a:latin typeface="+mj-ea"/>
                <a:ea typeface="+mj-ea"/>
              </a:rPr>
              <a:t>：查询、导出</a:t>
            </a:r>
            <a:endParaRPr lang="en-US" altLang="zh-CN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99"/>
                </a:solidFill>
                <a:latin typeface="+mj-ea"/>
                <a:ea typeface="+mj-ea"/>
              </a:rPr>
              <a:t>如何加强培训</a:t>
            </a:r>
            <a:endParaRPr lang="en-US" altLang="zh-CN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latin typeface="+mj-ea"/>
                <a:ea typeface="+mj-ea"/>
              </a:rPr>
              <a:t>完善在线培训功能</a:t>
            </a:r>
            <a:endParaRPr lang="en-US" altLang="zh-CN" dirty="0" smtClean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latin typeface="+mj-ea"/>
                <a:ea typeface="+mj-ea"/>
              </a:rPr>
              <a:t>实地操作培训讲解</a:t>
            </a:r>
            <a:endParaRPr lang="en-US" altLang="zh-CN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99"/>
                </a:solidFill>
                <a:latin typeface="+mj-ea"/>
                <a:ea typeface="+mj-ea"/>
              </a:rPr>
              <a:t>信息发布的需求</a:t>
            </a:r>
            <a:r>
              <a:rPr lang="zh-CN" altLang="en-US" dirty="0" smtClean="0">
                <a:latin typeface="+mj-ea"/>
                <a:ea typeface="+mj-ea"/>
              </a:rPr>
              <a:t>：申请阶段、成果发布等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306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0527" y="1836863"/>
            <a:ext cx="7879142" cy="12802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150" dirty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非常感谢！</a:t>
            </a:r>
            <a:endParaRPr lang="en-US" altLang="zh-CN" sz="6600" b="1" spc="150" dirty="0">
              <a:ln w="11430"/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779838" y="3860800"/>
            <a:ext cx="48895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 algn="ctr" eaLnBrk="0" hangingPunct="0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国家自然科学基金委员会</a:t>
            </a:r>
          </a:p>
          <a:p>
            <a:pPr marL="365125" indent="-282575" algn="ctr" eaLnBrk="0" hangingPunct="0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zh-CN" altLang="en-US" sz="2400" b="1" dirty="0" smtClean="0">
                <a:latin typeface="华文细黑" pitchFamily="2" charset="-122"/>
                <a:ea typeface="华文细黑" pitchFamily="2" charset="-122"/>
              </a:rPr>
              <a:t>信息中心</a:t>
            </a:r>
            <a:endParaRPr lang="en-US" altLang="zh-CN" sz="2400" b="1" dirty="0">
              <a:latin typeface="华文细黑" pitchFamily="2" charset="-122"/>
              <a:ea typeface="华文细黑" pitchFamily="2" charset="-122"/>
            </a:endParaRPr>
          </a:p>
          <a:p>
            <a:pPr marL="365125" indent="-282575" algn="ctr" eaLnBrk="0" hangingPunct="0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联系电话：</a:t>
            </a: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010-62317474</a:t>
            </a:r>
            <a:endParaRPr lang="en-US" altLang="zh-CN" sz="2400" dirty="0">
              <a:latin typeface="华文细黑" pitchFamily="2" charset="-122"/>
              <a:ea typeface="华文细黑" pitchFamily="2" charset="-122"/>
            </a:endParaRPr>
          </a:p>
          <a:p>
            <a:pPr marL="365125" indent="-282575" algn="ctr" eaLnBrk="0" hangingPunct="0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     </a:t>
            </a:r>
            <a:endParaRPr lang="en-US" altLang="zh-CN" sz="2400" dirty="0">
              <a:latin typeface="华文细黑" pitchFamily="2" charset="-122"/>
              <a:ea typeface="华文细黑" pitchFamily="2" charset="-122"/>
            </a:endParaRPr>
          </a:p>
          <a:p>
            <a:pPr marL="365125" indent="-282575" algn="ctr" eaLnBrk="0" hangingPunct="0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endParaRPr lang="en-US" altLang="zh-CN" sz="24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01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、系统整体实施原则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85786" y="2285992"/>
            <a:ext cx="3943352" cy="438912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先委外功能后委内功能</a:t>
            </a:r>
            <a:endParaRPr lang="en-US" altLang="zh-CN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先在线后离线</a:t>
            </a:r>
            <a:endParaRPr lang="en-US" altLang="zh-CN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在研</a:t>
            </a:r>
            <a:r>
              <a:rPr lang="en-US" altLang="zh-CN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--</a:t>
            </a:r>
            <a:r>
              <a:rPr lang="zh-CN" altLang="en-US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申请</a:t>
            </a:r>
            <a:r>
              <a:rPr lang="en-US" altLang="zh-CN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--</a:t>
            </a:r>
            <a:r>
              <a:rPr lang="zh-CN" altLang="en-US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评审</a:t>
            </a:r>
            <a:r>
              <a:rPr lang="en-US" altLang="zh-CN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--</a:t>
            </a:r>
            <a:r>
              <a:rPr lang="zh-CN" altLang="en-US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立项 </a:t>
            </a:r>
            <a:endParaRPr lang="en-US" altLang="zh-CN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rgbClr val="0033CC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分功能逐步试运行</a:t>
            </a:r>
            <a:endParaRPr lang="en-US" altLang="zh-CN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边运行边改进完善</a:t>
            </a:r>
            <a:endParaRPr lang="en-US" altLang="zh-CN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57364"/>
            <a:ext cx="4234660" cy="4595826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379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</a:t>
            </a:r>
            <a:r>
              <a:rPr lang="zh-CN" altLang="en-US" dirty="0" smtClean="0"/>
              <a:t>、进展、结题报告处理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14282" y="2000240"/>
            <a:ext cx="8215370" cy="4357718"/>
            <a:chOff x="214282" y="2000240"/>
            <a:chExt cx="8215370" cy="4357718"/>
          </a:xfrm>
        </p:grpSpPr>
        <p:grpSp>
          <p:nvGrpSpPr>
            <p:cNvPr id="7" name="组合 53"/>
            <p:cNvGrpSpPr/>
            <p:nvPr/>
          </p:nvGrpSpPr>
          <p:grpSpPr>
            <a:xfrm>
              <a:off x="785786" y="2571744"/>
              <a:ext cx="7643866" cy="577785"/>
              <a:chOff x="714348" y="1709001"/>
              <a:chExt cx="7643866" cy="57778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14348" y="1714488"/>
                <a:ext cx="2286016" cy="571504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/>
                  <a:t>负责人</a:t>
                </a:r>
                <a:endParaRPr lang="en-US" altLang="zh-CN" dirty="0" smtClean="0"/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srgbClr val="0000FF"/>
                    </a:solidFill>
                  </a:rPr>
                  <a:t>在线填写进展报告</a:t>
                </a:r>
                <a:endParaRPr lang="zh-CN" altLang="en-US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15074" y="1714488"/>
                <a:ext cx="2143140" cy="571504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/>
                  <a:t>项目主任</a:t>
                </a:r>
                <a:endParaRPr lang="en-US" altLang="zh-CN" dirty="0" smtClean="0"/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srgbClr val="0000FF"/>
                    </a:solidFill>
                  </a:rPr>
                  <a:t>审核进展报告</a:t>
                </a:r>
                <a:endParaRPr lang="zh-CN" altLang="en-US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357554" y="1709001"/>
                <a:ext cx="2286016" cy="576991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/>
                  <a:t>依托单位</a:t>
                </a:r>
                <a:endParaRPr lang="en-US" altLang="zh-CN" dirty="0" smtClean="0"/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srgbClr val="0000FF"/>
                    </a:solidFill>
                  </a:rPr>
                  <a:t>审核进展报告</a:t>
                </a:r>
                <a:endParaRPr lang="zh-CN" altLang="en-US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23" name="形状 33"/>
              <p:cNvCxnSpPr>
                <a:stCxn id="22" idx="3"/>
                <a:endCxn id="21" idx="1"/>
              </p:cNvCxnSpPr>
              <p:nvPr/>
            </p:nvCxnSpPr>
            <p:spPr>
              <a:xfrm>
                <a:off x="5643570" y="1997497"/>
                <a:ext cx="571504" cy="2743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形状 16"/>
              <p:cNvCxnSpPr>
                <a:stCxn id="21" idx="2"/>
                <a:endCxn id="20" idx="2"/>
              </p:cNvCxnSpPr>
              <p:nvPr/>
            </p:nvCxnSpPr>
            <p:spPr>
              <a:xfrm rot="5400000">
                <a:off x="4572000" y="-428652"/>
                <a:ext cx="1588" cy="5429288"/>
              </a:xfrm>
              <a:prstGeom prst="bentConnector3">
                <a:avLst>
                  <a:gd name="adj1" fmla="val 14395466"/>
                </a:avLst>
              </a:prstGeom>
              <a:ln>
                <a:solidFill>
                  <a:srgbClr val="00B05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肘形连接符 24"/>
              <p:cNvCxnSpPr>
                <a:stCxn id="20" idx="3"/>
                <a:endCxn id="22" idx="1"/>
              </p:cNvCxnSpPr>
              <p:nvPr/>
            </p:nvCxnSpPr>
            <p:spPr>
              <a:xfrm flipV="1">
                <a:off x="3000364" y="1997497"/>
                <a:ext cx="357190" cy="2743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圆角矩形 7"/>
            <p:cNvSpPr/>
            <p:nvPr/>
          </p:nvSpPr>
          <p:spPr>
            <a:xfrm>
              <a:off x="285720" y="2000240"/>
              <a:ext cx="1714512" cy="42862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进展报告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85720" y="3786190"/>
              <a:ext cx="1714512" cy="42862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结题报告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500430" y="3357562"/>
              <a:ext cx="2786082" cy="285752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可直接撤消至负责人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7158" y="4434619"/>
              <a:ext cx="2500330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/>
                <a:t>负责人</a:t>
              </a:r>
              <a:endParaRPr lang="en-US" altLang="zh-CN" dirty="0" smtClean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00FF"/>
                  </a:solidFill>
                </a:rPr>
                <a:t>在线填写打印结题报告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28926" y="5715016"/>
              <a:ext cx="2143140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/>
                <a:t>项目主任</a:t>
              </a:r>
              <a:endParaRPr lang="en-US" altLang="zh-CN" dirty="0" smtClean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00FF"/>
                  </a:solidFill>
                </a:rPr>
                <a:t>审核结题报告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214678" y="4429132"/>
              <a:ext cx="2286016" cy="57699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/>
                <a:t>依托单位</a:t>
              </a:r>
              <a:endParaRPr lang="en-US" altLang="zh-CN" dirty="0" smtClean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00FF"/>
                  </a:solidFill>
                </a:rPr>
                <a:t>审核报送结题报告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cxnSp>
          <p:nvCxnSpPr>
            <p:cNvPr id="14" name="形状 33"/>
            <p:cNvCxnSpPr>
              <a:stCxn id="13" idx="3"/>
              <a:endCxn id="18" idx="1"/>
            </p:cNvCxnSpPr>
            <p:nvPr/>
          </p:nvCxnSpPr>
          <p:spPr>
            <a:xfrm>
              <a:off x="5500694" y="4717628"/>
              <a:ext cx="357190" cy="158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形状 16"/>
            <p:cNvCxnSpPr>
              <a:stCxn id="12" idx="1"/>
              <a:endCxn id="11" idx="2"/>
            </p:cNvCxnSpPr>
            <p:nvPr/>
          </p:nvCxnSpPr>
          <p:spPr>
            <a:xfrm rot="10800000">
              <a:off x="1607324" y="5006124"/>
              <a:ext cx="1321603" cy="994645"/>
            </a:xfrm>
            <a:prstGeom prst="bentConnector2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15"/>
            <p:cNvCxnSpPr>
              <a:stCxn id="11" idx="3"/>
              <a:endCxn id="13" idx="1"/>
            </p:cNvCxnSpPr>
            <p:nvPr/>
          </p:nvCxnSpPr>
          <p:spPr>
            <a:xfrm flipV="1">
              <a:off x="2857488" y="4717628"/>
              <a:ext cx="357190" cy="2743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角矩形 16"/>
            <p:cNvSpPr/>
            <p:nvPr/>
          </p:nvSpPr>
          <p:spPr>
            <a:xfrm>
              <a:off x="214282" y="6072206"/>
              <a:ext cx="2786082" cy="285752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可直接撤消至负责人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857884" y="4429132"/>
              <a:ext cx="2286016" cy="57699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/>
                <a:t>基金委接收工作组</a:t>
              </a:r>
              <a:endParaRPr lang="en-US" altLang="zh-CN" dirty="0" smtClean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00FF"/>
                  </a:solidFill>
                </a:rPr>
                <a:t>接收纸质结题报告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cxnSp>
          <p:nvCxnSpPr>
            <p:cNvPr id="19" name="形状 18"/>
            <p:cNvCxnSpPr>
              <a:stCxn id="18" idx="2"/>
              <a:endCxn id="12" idx="3"/>
            </p:cNvCxnSpPr>
            <p:nvPr/>
          </p:nvCxnSpPr>
          <p:spPr>
            <a:xfrm rot="5400000">
              <a:off x="5539157" y="4539032"/>
              <a:ext cx="994645" cy="192882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20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</a:t>
            </a:r>
            <a:r>
              <a:rPr lang="zh-CN" altLang="en-US" dirty="0" smtClean="0"/>
              <a:t>、进展、结题报告处理</a:t>
            </a:r>
            <a:endParaRPr lang="zh-CN" altLang="en-US" dirty="0"/>
          </a:p>
        </p:txBody>
      </p:sp>
      <p:sp>
        <p:nvSpPr>
          <p:cNvPr id="26" name="内容占位符 2"/>
          <p:cNvSpPr>
            <a:spLocks noGrp="1"/>
          </p:cNvSpPr>
          <p:nvPr>
            <p:ph idx="1"/>
          </p:nvPr>
        </p:nvSpPr>
        <p:spPr>
          <a:xfrm>
            <a:off x="285720" y="2071678"/>
            <a:ext cx="871543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600" dirty="0" smtClean="0">
                <a:latin typeface="+mj-ea"/>
                <a:ea typeface="+mj-ea"/>
              </a:rPr>
              <a:t>系统功能调整</a:t>
            </a:r>
            <a:endParaRPr lang="en-US" altLang="zh-CN" sz="3600" dirty="0" smtClean="0">
              <a:latin typeface="+mj-ea"/>
              <a:ea typeface="+mj-ea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进展结题全部实现在线填报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进展报告的填报格式有较大调整，同时取消了纸质报告的上报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在结题报告中，增加了对经费决算表比例的控制提醒</a:t>
            </a:r>
            <a:endParaRPr lang="en-US" altLang="zh-CN" b="1" dirty="0" smtClean="0">
              <a:solidFill>
                <a:srgbClr val="353AA5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成果的收集加强了格式化的要求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20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</a:t>
            </a:r>
            <a:r>
              <a:rPr lang="zh-CN" altLang="en-US" dirty="0" smtClean="0"/>
              <a:t>、进展、结题报告处理</a:t>
            </a:r>
            <a:endParaRPr lang="zh-CN" altLang="en-US" dirty="0"/>
          </a:p>
        </p:txBody>
      </p:sp>
      <p:sp>
        <p:nvSpPr>
          <p:cNvPr id="26" name="内容占位符 2"/>
          <p:cNvSpPr>
            <a:spLocks noGrp="1"/>
          </p:cNvSpPr>
          <p:nvPr>
            <p:ph idx="1"/>
          </p:nvPr>
        </p:nvSpPr>
        <p:spPr>
          <a:xfrm>
            <a:off x="285720" y="2071678"/>
            <a:ext cx="871543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600" dirty="0" smtClean="0">
                <a:latin typeface="+mj-ea"/>
                <a:ea typeface="+mj-ea"/>
              </a:rPr>
              <a:t>进展报告（</a:t>
            </a:r>
            <a:r>
              <a:rPr lang="en-US" altLang="zh-CN" sz="3600" dirty="0" smtClean="0">
                <a:latin typeface="+mj-ea"/>
                <a:ea typeface="+mj-ea"/>
              </a:rPr>
              <a:t>2013</a:t>
            </a:r>
            <a:r>
              <a:rPr lang="zh-CN" altLang="en-US" sz="3600" dirty="0" smtClean="0">
                <a:latin typeface="+mj-ea"/>
                <a:ea typeface="+mj-ea"/>
              </a:rPr>
              <a:t>年）</a:t>
            </a:r>
            <a:endParaRPr lang="en-US" altLang="zh-CN" sz="3600" dirty="0" smtClean="0">
              <a:latin typeface="+mj-ea"/>
              <a:ea typeface="+mj-ea"/>
            </a:endParaRPr>
          </a:p>
          <a:p>
            <a:pPr indent="398463">
              <a:lnSpc>
                <a:spcPct val="20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应提交报告：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56726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，基金委审核报告：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56528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99.7%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20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收到成果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26.2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万）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20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</a:t>
            </a:r>
            <a:r>
              <a:rPr lang="zh-CN" altLang="en-US" dirty="0" smtClean="0"/>
              <a:t>、进展、结题报告处理</a:t>
            </a:r>
            <a:endParaRPr lang="zh-CN" altLang="en-US" dirty="0"/>
          </a:p>
        </p:txBody>
      </p:sp>
      <p:sp>
        <p:nvSpPr>
          <p:cNvPr id="26" name="内容占位符 2"/>
          <p:cNvSpPr>
            <a:spLocks noGrp="1"/>
          </p:cNvSpPr>
          <p:nvPr>
            <p:ph idx="1"/>
          </p:nvPr>
        </p:nvSpPr>
        <p:spPr>
          <a:xfrm>
            <a:off x="285720" y="2071678"/>
            <a:ext cx="871543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600" dirty="0" smtClean="0">
                <a:latin typeface="+mj-ea"/>
                <a:ea typeface="+mj-ea"/>
              </a:rPr>
              <a:t>结题报告（</a:t>
            </a:r>
            <a:r>
              <a:rPr lang="en-US" altLang="zh-CN" sz="3600" dirty="0" smtClean="0">
                <a:latin typeface="+mj-ea"/>
                <a:ea typeface="+mj-ea"/>
              </a:rPr>
              <a:t>2013</a:t>
            </a:r>
            <a:r>
              <a:rPr lang="zh-CN" altLang="en-US" sz="3600" dirty="0" smtClean="0">
                <a:latin typeface="+mj-ea"/>
                <a:ea typeface="+mj-ea"/>
              </a:rPr>
              <a:t>年）</a:t>
            </a:r>
            <a:endParaRPr lang="en-US" altLang="zh-CN" sz="3600" dirty="0" smtClean="0">
              <a:latin typeface="+mj-ea"/>
              <a:ea typeface="+mj-ea"/>
            </a:endParaRPr>
          </a:p>
          <a:p>
            <a:pPr indent="398463">
              <a:lnSpc>
                <a:spcPct val="20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应提交报告：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21314</a:t>
            </a: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，基金委审核报告：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21039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98.7%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20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收到结题成果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29.6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万）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398463">
              <a:lnSpc>
                <a:spcPct val="200000"/>
              </a:lnSpc>
              <a:defRPr/>
            </a:pPr>
            <a:r>
              <a:rPr lang="zh-CN" altLang="en-US" b="1" dirty="0" smtClean="0">
                <a:solidFill>
                  <a:srgbClr val="353AA5"/>
                </a:solidFill>
                <a:latin typeface="华文楷体" pitchFamily="2" charset="-122"/>
                <a:ea typeface="华文楷体" pitchFamily="2" charset="-122"/>
              </a:rPr>
              <a:t>基金委正式批准结题：</a:t>
            </a:r>
            <a:r>
              <a:rPr lang="en-US" altLang="zh-CN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20877</a:t>
            </a: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20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2014</a:t>
            </a:r>
            <a:r>
              <a:rPr lang="zh-CN" altLang="en-US" dirty="0" smtClean="0"/>
              <a:t>年应提交进展结题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714620"/>
            <a:ext cx="8401080" cy="360998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latin typeface="+mj-lt"/>
              </a:rPr>
              <a:t>2014</a:t>
            </a:r>
            <a:r>
              <a:rPr lang="zh-CN" altLang="en-US" dirty="0" smtClean="0">
                <a:latin typeface="+mj-lt"/>
              </a:rPr>
              <a:t>年，应有  </a:t>
            </a:r>
            <a:r>
              <a:rPr lang="en-US" altLang="zh-CN" dirty="0" smtClean="0">
                <a:latin typeface="+mj-lt"/>
              </a:rPr>
              <a:t>6.84</a:t>
            </a:r>
            <a:r>
              <a:rPr lang="zh-CN" altLang="en-US" dirty="0" smtClean="0">
                <a:latin typeface="+mj-lt"/>
              </a:rPr>
              <a:t>万份项目提交进展报告</a:t>
            </a:r>
            <a:endParaRPr lang="en-US" altLang="zh-CN" dirty="0" smtClean="0">
              <a:latin typeface="+mj-lt"/>
            </a:endParaRPr>
          </a:p>
          <a:p>
            <a:pPr>
              <a:buNone/>
            </a:pPr>
            <a:r>
              <a:rPr lang="en-US" altLang="zh-CN" dirty="0" smtClean="0">
                <a:latin typeface="+mj-lt"/>
              </a:rPr>
              <a:t>                </a:t>
            </a:r>
            <a:r>
              <a:rPr lang="zh-CN" altLang="en-US" dirty="0" smtClean="0">
                <a:latin typeface="+mj-lt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+mj-lt"/>
                <a:ea typeface="华文楷体" pitchFamily="2" charset="-122"/>
              </a:rPr>
              <a:t>5.67</a:t>
            </a:r>
            <a:r>
              <a:rPr lang="zh-CN" altLang="en-US" b="1" dirty="0" smtClean="0">
                <a:solidFill>
                  <a:srgbClr val="C00000"/>
                </a:solidFill>
                <a:latin typeface="+mj-lt"/>
                <a:ea typeface="华文楷体" pitchFamily="2" charset="-122"/>
              </a:rPr>
              <a:t>万</a:t>
            </a:r>
            <a:r>
              <a:rPr lang="en-US" altLang="zh-CN" b="1" dirty="0" smtClean="0">
                <a:solidFill>
                  <a:srgbClr val="C00000"/>
                </a:solidFill>
                <a:latin typeface="+mj-lt"/>
                <a:ea typeface="华文楷体" pitchFamily="2" charset="-122"/>
              </a:rPr>
              <a:t> </a:t>
            </a:r>
            <a:r>
              <a:rPr lang="zh-CN" altLang="en-US" dirty="0" smtClean="0">
                <a:latin typeface="+mj-lt"/>
              </a:rPr>
              <a:t>）将增长</a:t>
            </a:r>
            <a:r>
              <a:rPr lang="en-US" altLang="zh-CN" dirty="0" smtClean="0">
                <a:latin typeface="+mj-lt"/>
              </a:rPr>
              <a:t>20.63%</a:t>
            </a:r>
            <a:endParaRPr lang="en-US" altLang="zh-CN" dirty="0">
              <a:latin typeface="+mj-lt"/>
            </a:endParaRPr>
          </a:p>
          <a:p>
            <a:endParaRPr lang="en-US" altLang="zh-CN" dirty="0" smtClean="0"/>
          </a:p>
          <a:p>
            <a:r>
              <a:rPr lang="en-US" altLang="zh-CN" dirty="0" smtClean="0">
                <a:latin typeface="+mj-lt"/>
              </a:rPr>
              <a:t>2014</a:t>
            </a:r>
            <a:r>
              <a:rPr lang="zh-CN" altLang="en-US" dirty="0" smtClean="0">
                <a:latin typeface="+mj-lt"/>
              </a:rPr>
              <a:t>年，应有  </a:t>
            </a:r>
            <a:r>
              <a:rPr lang="en-US" altLang="zh-CN" dirty="0" smtClean="0">
                <a:latin typeface="+mj-lt"/>
              </a:rPr>
              <a:t>2.68</a:t>
            </a:r>
            <a:r>
              <a:rPr lang="zh-CN" altLang="en-US" dirty="0" smtClean="0">
                <a:latin typeface="+mj-lt"/>
              </a:rPr>
              <a:t> 万项目提交结题报告</a:t>
            </a:r>
            <a:endParaRPr lang="en-US" altLang="zh-CN" dirty="0" smtClean="0">
              <a:latin typeface="+mj-lt"/>
            </a:endParaRPr>
          </a:p>
          <a:p>
            <a:pPr>
              <a:buNone/>
            </a:pPr>
            <a:r>
              <a:rPr lang="en-US" altLang="zh-CN" dirty="0" smtClean="0">
                <a:latin typeface="+mj-lt"/>
              </a:rPr>
              <a:t>                </a:t>
            </a:r>
            <a:r>
              <a:rPr lang="zh-CN" altLang="en-US" dirty="0" smtClean="0">
                <a:latin typeface="+mj-lt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+mj-lt"/>
                <a:ea typeface="华文楷体" pitchFamily="2" charset="-122"/>
              </a:rPr>
              <a:t>2.13</a:t>
            </a:r>
            <a:r>
              <a:rPr lang="zh-CN" altLang="en-US" b="1" dirty="0" smtClean="0">
                <a:solidFill>
                  <a:srgbClr val="C00000"/>
                </a:solidFill>
                <a:latin typeface="+mj-lt"/>
                <a:ea typeface="华文楷体" pitchFamily="2" charset="-122"/>
              </a:rPr>
              <a:t>万</a:t>
            </a:r>
            <a:r>
              <a:rPr lang="en-US" altLang="zh-CN" b="1" dirty="0" smtClean="0">
                <a:solidFill>
                  <a:srgbClr val="C00000"/>
                </a:solidFill>
                <a:latin typeface="+mj-lt"/>
                <a:ea typeface="华文楷体" pitchFamily="2" charset="-122"/>
              </a:rPr>
              <a:t> </a:t>
            </a:r>
            <a:r>
              <a:rPr lang="zh-CN" altLang="en-US" dirty="0" smtClean="0">
                <a:latin typeface="+mj-lt"/>
              </a:rPr>
              <a:t>）将增长</a:t>
            </a:r>
            <a:r>
              <a:rPr lang="en-US" altLang="zh-CN" dirty="0" smtClean="0">
                <a:latin typeface="+mj-lt"/>
              </a:rPr>
              <a:t>25.82%</a:t>
            </a:r>
          </a:p>
          <a:p>
            <a:pPr>
              <a:buNone/>
            </a:pPr>
            <a:endParaRPr lang="en-US" altLang="zh-CN" dirty="0" smtClean="0"/>
          </a:p>
          <a:p>
            <a:pPr algn="ctr"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计划在</a:t>
            </a:r>
            <a:r>
              <a:rPr lang="en-US" altLang="zh-CN" dirty="0" smtClean="0">
                <a:solidFill>
                  <a:srgbClr val="C00000"/>
                </a:solidFill>
                <a:latin typeface="+mj-lt"/>
              </a:rPr>
              <a:t>2013</a:t>
            </a: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年</a:t>
            </a:r>
            <a:r>
              <a:rPr lang="en-US" altLang="zh-CN" dirty="0" smtClean="0">
                <a:solidFill>
                  <a:srgbClr val="C00000"/>
                </a:solidFill>
                <a:latin typeface="+mj-lt"/>
              </a:rPr>
              <a:t>11</a:t>
            </a: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月初系统提供相应的上报功能</a:t>
            </a:r>
            <a:endParaRPr lang="en-US" altLang="zh-CN" dirty="0" smtClean="0">
              <a:solidFill>
                <a:srgbClr val="C00000"/>
              </a:solidFill>
              <a:latin typeface="+mj-lt"/>
            </a:endParaRPr>
          </a:p>
          <a:p>
            <a:pPr algn="ctr"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+mj-lt"/>
              </a:rPr>
              <a:t>尽量提前上报 </a:t>
            </a:r>
            <a:endParaRPr lang="zh-CN" altLang="en-US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C39-22C9-4049-BAC2-81529DE8A9B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7747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3057</TotalTime>
  <Words>1456</Words>
  <Application>Microsoft Office PowerPoint</Application>
  <PresentationFormat>全屏显示(4:3)</PresentationFormat>
  <Paragraphs>249</Paragraphs>
  <Slides>34</Slides>
  <Notes>1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  <vt:variant>
        <vt:lpstr>自定义放映</vt:lpstr>
      </vt:variant>
      <vt:variant>
        <vt:i4>1</vt:i4>
      </vt:variant>
    </vt:vector>
  </HeadingPairs>
  <TitlesOfParts>
    <vt:vector size="36" baseType="lpstr">
      <vt:lpstr>流畅</vt:lpstr>
      <vt:lpstr>2013年科学基金管理 信息系统运行情况 与下阶段工作设想</vt:lpstr>
      <vt:lpstr>汇报提纲</vt:lpstr>
      <vt:lpstr>一、系统上线整体运行进度</vt:lpstr>
      <vt:lpstr>1、系统整体实施原则</vt:lpstr>
      <vt:lpstr>2.1、进展、结题报告处理</vt:lpstr>
      <vt:lpstr>2.2、进展、结题报告处理</vt:lpstr>
      <vt:lpstr>2.3、进展、结题报告处理</vt:lpstr>
      <vt:lpstr>2.4、进展、结题报告处理</vt:lpstr>
      <vt:lpstr>2.5、2014年应提交进展结题</vt:lpstr>
      <vt:lpstr>3.1、2013年申请集中接收整体情况</vt:lpstr>
      <vt:lpstr>3.2、2013年申请集中接收整体情况</vt:lpstr>
      <vt:lpstr>3.3、在线申请书接收情况</vt:lpstr>
      <vt:lpstr>3.4、离线申请书接收情况</vt:lpstr>
      <vt:lpstr>4、2013年同行评议支持情况</vt:lpstr>
      <vt:lpstr>5.1、2013年批准项目</vt:lpstr>
      <vt:lpstr>5.1、2013年批准项目</vt:lpstr>
      <vt:lpstr>5.1、2013年批准项目</vt:lpstr>
      <vt:lpstr>5.1、2013年批准项目</vt:lpstr>
      <vt:lpstr>5.1、2013年批准项目</vt:lpstr>
      <vt:lpstr>5.2、2013年计划书提交情况</vt:lpstr>
      <vt:lpstr>5.2、2013年计划书提交情况</vt:lpstr>
      <vt:lpstr>5.3、2013年项目拨款情况</vt:lpstr>
      <vt:lpstr>下阶段工作设想</vt:lpstr>
      <vt:lpstr>二、下阶段工作设想-1</vt:lpstr>
      <vt:lpstr>二、下阶段工作设想-2</vt:lpstr>
      <vt:lpstr>二、下阶段工作设想-3</vt:lpstr>
      <vt:lpstr>三、存在的主要问题及解决</vt:lpstr>
      <vt:lpstr>进展、结题存在的主要问题及解决</vt:lpstr>
      <vt:lpstr>在线申请存在的主要问题及解决</vt:lpstr>
      <vt:lpstr>离线申请存在的主要问题及解决</vt:lpstr>
      <vt:lpstr>项目管理存在的主要问题</vt:lpstr>
      <vt:lpstr>系统其他问题</vt:lpstr>
      <vt:lpstr>征求意见与建议</vt:lpstr>
      <vt:lpstr>幻灯片 34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2013年科学基金受理工作总结</dc:title>
  <dc:creator>lidong</dc:creator>
  <cp:lastModifiedBy>User</cp:lastModifiedBy>
  <cp:revision>184</cp:revision>
  <cp:lastPrinted>2013-10-10T00:48:22Z</cp:lastPrinted>
  <dcterms:created xsi:type="dcterms:W3CDTF">2013-05-14T02:17:13Z</dcterms:created>
  <dcterms:modified xsi:type="dcterms:W3CDTF">2013-10-11T03:14:39Z</dcterms:modified>
</cp:coreProperties>
</file>