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8" r:id="rId3"/>
    <p:sldId id="355" r:id="rId4"/>
    <p:sldId id="356" r:id="rId5"/>
    <p:sldId id="306" r:id="rId6"/>
    <p:sldId id="259" r:id="rId7"/>
    <p:sldId id="386" r:id="rId8"/>
    <p:sldId id="418" r:id="rId9"/>
    <p:sldId id="419" r:id="rId10"/>
    <p:sldId id="420" r:id="rId11"/>
    <p:sldId id="421" r:id="rId12"/>
    <p:sldId id="422" r:id="rId13"/>
    <p:sldId id="423" r:id="rId14"/>
    <p:sldId id="424" r:id="rId15"/>
    <p:sldId id="425" r:id="rId16"/>
    <p:sldId id="426" r:id="rId17"/>
    <p:sldId id="265" r:id="rId18"/>
    <p:sldId id="268" r:id="rId19"/>
    <p:sldId id="348" r:id="rId20"/>
    <p:sldId id="392" r:id="rId21"/>
    <p:sldId id="393" r:id="rId22"/>
    <p:sldId id="394" r:id="rId23"/>
    <p:sldId id="362" r:id="rId24"/>
    <p:sldId id="395" r:id="rId25"/>
    <p:sldId id="326" r:id="rId26"/>
    <p:sldId id="413" r:id="rId27"/>
    <p:sldId id="363" r:id="rId28"/>
    <p:sldId id="427" r:id="rId29"/>
    <p:sldId id="328" r:id="rId30"/>
    <p:sldId id="398" r:id="rId31"/>
    <p:sldId id="428" r:id="rId32"/>
    <p:sldId id="376" r:id="rId33"/>
    <p:sldId id="399" r:id="rId34"/>
    <p:sldId id="400" r:id="rId35"/>
    <p:sldId id="329" r:id="rId36"/>
    <p:sldId id="402" r:id="rId37"/>
    <p:sldId id="403" r:id="rId38"/>
    <p:sldId id="370" r:id="rId39"/>
    <p:sldId id="331" r:id="rId40"/>
    <p:sldId id="369" r:id="rId41"/>
    <p:sldId id="333" r:id="rId42"/>
    <p:sldId id="335" r:id="rId43"/>
    <p:sldId id="281" r:id="rId44"/>
    <p:sldId id="336" r:id="rId45"/>
    <p:sldId id="382" r:id="rId46"/>
    <p:sldId id="429" r:id="rId47"/>
    <p:sldId id="381" r:id="rId48"/>
    <p:sldId id="435" r:id="rId49"/>
    <p:sldId id="436" r:id="rId50"/>
    <p:sldId id="437" r:id="rId51"/>
    <p:sldId id="438" r:id="rId52"/>
    <p:sldId id="304" r:id="rId53"/>
    <p:sldId id="296" r:id="rId54"/>
    <p:sldId id="430" r:id="rId55"/>
    <p:sldId id="305" r:id="rId5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33B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441" autoAdjust="0"/>
    <p:restoredTop sz="94599" autoAdjust="0"/>
  </p:normalViewPr>
  <p:slideViewPr>
    <p:cSldViewPr>
      <p:cViewPr varScale="1">
        <p:scale>
          <a:sx n="98" d="100"/>
          <a:sy n="98" d="100"/>
        </p:scale>
        <p:origin x="-564" y="-96"/>
      </p:cViewPr>
      <p:guideLst>
        <p:guide orient="horz" pos="2160"/>
        <p:guide pos="2880"/>
      </p:guideLst>
    </p:cSldViewPr>
  </p:slideViewPr>
  <p:outlineViewPr>
    <p:cViewPr>
      <p:scale>
        <a:sx n="33" d="100"/>
        <a:sy n="33" d="100"/>
      </p:scale>
      <p:origin x="0" y="9426"/>
    </p:cViewPr>
  </p:outlineViewPr>
  <p:notesTextViewPr>
    <p:cViewPr>
      <p:scale>
        <a:sx n="100" d="100"/>
        <a:sy n="100" d="100"/>
      </p:scale>
      <p:origin x="0" y="0"/>
    </p:cViewPr>
  </p:notesTextViewPr>
  <p:sorterViewPr>
    <p:cViewPr>
      <p:scale>
        <a:sx n="66" d="100"/>
        <a:sy n="66" d="100"/>
      </p:scale>
      <p:origin x="0" y="346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FE3DFD-6680-4EEB-B55C-05D48376DA2D}" type="datetimeFigureOut">
              <a:rPr lang="zh-CN" altLang="en-US" smtClean="0"/>
              <a:pPr/>
              <a:t>2013-11-8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658BEC-8DBA-457E-BAFD-9C74979FF61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ln/>
        </p:spPr>
      </p:sp>
      <p:sp>
        <p:nvSpPr>
          <p:cNvPr id="100355" name="备注占位符 2"/>
          <p:cNvSpPr>
            <a:spLocks noGrp="1"/>
          </p:cNvSpPr>
          <p:nvPr>
            <p:ph type="body" idx="1"/>
          </p:nvPr>
        </p:nvSpPr>
        <p:spPr>
          <a:xfrm>
            <a:off x="685637" y="4343144"/>
            <a:ext cx="5486727" cy="4115019"/>
          </a:xfrm>
          <a:noFill/>
          <a:ln/>
        </p:spPr>
        <p:txBody>
          <a:bodyPr lIns="91440" tIns="45720" rIns="91440" bIns="45720"/>
          <a:lstStyle/>
          <a:p>
            <a:endParaRPr lang="zh-CN" altLang="en-US" smtClean="0"/>
          </a:p>
        </p:txBody>
      </p:sp>
      <p:sp>
        <p:nvSpPr>
          <p:cNvPr id="100356" name="灯片编号占位符 3"/>
          <p:cNvSpPr txBox="1">
            <a:spLocks noGrp="1"/>
          </p:cNvSpPr>
          <p:nvPr/>
        </p:nvSpPr>
        <p:spPr bwMode="auto">
          <a:xfrm>
            <a:off x="3883643" y="8684826"/>
            <a:ext cx="2972724" cy="457711"/>
          </a:xfrm>
          <a:prstGeom prst="rect">
            <a:avLst/>
          </a:prstGeom>
          <a:noFill/>
          <a:ln w="9525">
            <a:noFill/>
            <a:miter lim="800000"/>
            <a:headEnd/>
            <a:tailEnd/>
          </a:ln>
        </p:spPr>
        <p:txBody>
          <a:bodyPr anchor="b"/>
          <a:lstStyle/>
          <a:p>
            <a:pPr algn="r" eaLnBrk="0" hangingPunct="0"/>
            <a:fld id="{29C1928B-13DB-4CE6-8A51-0AE85F5FC941}" type="slidenum">
              <a:rPr lang="zh-CN" altLang="en-US" sz="1200">
                <a:latin typeface="Arial" pitchFamily="34" charset="0"/>
              </a:rPr>
              <a:pPr algn="r" eaLnBrk="0" hangingPunct="0"/>
              <a:t>10</a:t>
            </a:fld>
            <a:endParaRPr lang="en-US" altLang="zh-CN" sz="12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DBFE373-7BAE-41E8-968B-84679B3DEE5B}"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76CEADA-3334-4F3D-975B-041CD9D0D072}"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AF24C9E-099C-40D7-AFB0-EC94EBB688F1}"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8BC2B44-62C9-4F53-89AC-EDE20D48CB1B}"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2BCF92E-732C-4F77-8B9E-ED6BDB2057F5}"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C8DDFE2-2DF7-4C56-B82D-38F91C3FDE07}"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87FF85B-FBCE-4413-9CB2-473C315BB7EF}"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217EC71-ABE6-458B-80E6-B72E7E3B58D8}"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70532A3-4CA1-4A16-B084-11409FB245F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E0E139B-D7DA-4246-A331-3D58237B7994}"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3754C94-F995-44B8-9C66-C942408197A4}"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36CAFAB-5FD9-4958-A6CA-D91A7F6EFFCB}"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C6D251B-C781-4BB4-929D-66A26F093DAB}"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2A7FFE-A7D3-411F-8C80-396E79C0C7D5}"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0F3AEBCD-CCDE-4A56-AB5D-6A43954D21A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9750" y="1341438"/>
            <a:ext cx="8208963" cy="2259012"/>
          </a:xfrm>
        </p:spPr>
        <p:txBody>
          <a:bodyPr/>
          <a:lstStyle/>
          <a:p>
            <a:pPr eaLnBrk="1" hangingPunct="1">
              <a:lnSpc>
                <a:spcPct val="150000"/>
              </a:lnSpc>
            </a:pPr>
            <a:r>
              <a:rPr lang="en-US" altLang="zh-CN" b="1" dirty="0" smtClean="0">
                <a:latin typeface="黑体" pitchFamily="49" charset="-122"/>
                <a:ea typeface="黑体" pitchFamily="49" charset="-122"/>
              </a:rPr>
              <a:t>2013</a:t>
            </a:r>
            <a:r>
              <a:rPr lang="zh-CN" altLang="en-US" b="1" dirty="0" smtClean="0">
                <a:latin typeface="黑体" pitchFamily="49" charset="-122"/>
                <a:ea typeface="黑体" pitchFamily="49" charset="-122"/>
              </a:rPr>
              <a:t>年度国家自然科学基金</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zh-CN" altLang="en-US" b="1" dirty="0" smtClean="0">
                <a:latin typeface="黑体" pitchFamily="49" charset="-122"/>
                <a:ea typeface="黑体" pitchFamily="49" charset="-122"/>
              </a:rPr>
              <a:t>项目申请与评审情况介绍</a:t>
            </a:r>
          </a:p>
        </p:txBody>
      </p:sp>
      <p:sp>
        <p:nvSpPr>
          <p:cNvPr id="3075" name="Rectangle 3"/>
          <p:cNvSpPr>
            <a:spLocks noGrp="1" noChangeArrowheads="1"/>
          </p:cNvSpPr>
          <p:nvPr>
            <p:ph type="subTitle" idx="1"/>
          </p:nvPr>
        </p:nvSpPr>
        <p:spPr>
          <a:xfrm>
            <a:off x="2928926" y="4429132"/>
            <a:ext cx="5635637" cy="1752600"/>
          </a:xfrm>
        </p:spPr>
        <p:txBody>
          <a:bodyPr/>
          <a:lstStyle/>
          <a:p>
            <a:pPr eaLnBrk="1" hangingPunct="1">
              <a:lnSpc>
                <a:spcPct val="150000"/>
              </a:lnSpc>
            </a:pPr>
            <a:r>
              <a:rPr lang="zh-CN" altLang="en-US" sz="2800" b="1" dirty="0" smtClean="0">
                <a:latin typeface="楷体" pitchFamily="49" charset="-122"/>
                <a:ea typeface="楷体" pitchFamily="49" charset="-122"/>
              </a:rPr>
              <a:t>国家自然科学</a:t>
            </a:r>
            <a:r>
              <a:rPr lang="zh-CN" altLang="en-US" sz="2800" b="1" dirty="0" smtClean="0">
                <a:latin typeface="楷体" pitchFamily="49" charset="-122"/>
                <a:ea typeface="楷体" pitchFamily="49" charset="-122"/>
              </a:rPr>
              <a:t>基金委员会计划局</a:t>
            </a:r>
            <a:endParaRPr lang="zh-CN" altLang="en-US" sz="2800" b="1" dirty="0" smtClean="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636588" y="71438"/>
            <a:ext cx="7793037" cy="622300"/>
          </a:xfrm>
        </p:spPr>
        <p:txBody>
          <a:bodyPr anchor="ctr"/>
          <a:lstStyle/>
          <a:p>
            <a:pPr algn="ctr" eaLnBrk="1" hangingPunct="1"/>
            <a:r>
              <a:rPr lang="en-US" altLang="zh-CN" sz="2800" b="1" dirty="0" smtClean="0">
                <a:solidFill>
                  <a:srgbClr val="003300"/>
                </a:solidFill>
                <a:latin typeface="黑体" pitchFamily="2" charset="-122"/>
                <a:ea typeface="黑体" pitchFamily="2" charset="-122"/>
              </a:rPr>
              <a:t>2013</a:t>
            </a:r>
            <a:r>
              <a:rPr lang="zh-CN" altLang="en-US" sz="2800" b="1" dirty="0" smtClean="0">
                <a:solidFill>
                  <a:srgbClr val="003300"/>
                </a:solidFill>
                <a:latin typeface="黑体" pitchFamily="2" charset="-122"/>
                <a:ea typeface="黑体" pitchFamily="2" charset="-122"/>
              </a:rPr>
              <a:t>年各类项目申请情况一览表</a:t>
            </a:r>
          </a:p>
        </p:txBody>
      </p:sp>
      <p:sp>
        <p:nvSpPr>
          <p:cNvPr id="99331" name="Rectangle 3"/>
          <p:cNvSpPr>
            <a:spLocks noGrp="1" noChangeArrowheads="1"/>
          </p:cNvSpPr>
          <p:nvPr>
            <p:ph type="body" idx="4294967295"/>
          </p:nvPr>
        </p:nvSpPr>
        <p:spPr>
          <a:xfrm>
            <a:off x="0" y="1600200"/>
            <a:ext cx="8229600" cy="4525963"/>
          </a:xfrm>
        </p:spPr>
        <p:txBody>
          <a:bodyPr/>
          <a:lstStyle/>
          <a:p>
            <a:pPr eaLnBrk="1" hangingPunct="1">
              <a:buFont typeface="Wingdings" pitchFamily="2" charset="2"/>
              <a:buNone/>
            </a:pPr>
            <a:r>
              <a:rPr lang="en-US" altLang="zh-CN" smtClean="0">
                <a:latin typeface="Franklin Gothic Book" pitchFamily="34" charset="0"/>
                <a:ea typeface="黑体" pitchFamily="2" charset="-122"/>
              </a:rPr>
              <a:t>          </a:t>
            </a:r>
          </a:p>
        </p:txBody>
      </p:sp>
      <p:pic>
        <p:nvPicPr>
          <p:cNvPr id="5" name="图片 4" descr="图片1.png"/>
          <p:cNvPicPr>
            <a:picLocks noChangeAspect="1"/>
          </p:cNvPicPr>
          <p:nvPr/>
        </p:nvPicPr>
        <p:blipFill>
          <a:blip r:embed="rId3"/>
          <a:stretch>
            <a:fillRect/>
          </a:stretch>
        </p:blipFill>
        <p:spPr>
          <a:xfrm>
            <a:off x="195433" y="563084"/>
            <a:ext cx="8753133" cy="6223502"/>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4"/>
          <p:cNvSpPr>
            <a:spLocks noGrp="1" noChangeArrowheads="1"/>
          </p:cNvSpPr>
          <p:nvPr>
            <p:ph type="title" idx="4294967295"/>
          </p:nvPr>
        </p:nvSpPr>
        <p:spPr>
          <a:xfrm>
            <a:off x="714348" y="571480"/>
            <a:ext cx="8039126" cy="909638"/>
          </a:xfrm>
        </p:spPr>
        <p:txBody>
          <a:bodyPr anchor="ctr"/>
          <a:lstStyle/>
          <a:p>
            <a:pPr eaLnBrk="1" hangingPunct="1"/>
            <a:r>
              <a:rPr lang="en-US" altLang="zh-CN" sz="2800" b="1" dirty="0" smtClean="0">
                <a:solidFill>
                  <a:srgbClr val="0000CC"/>
                </a:solidFill>
                <a:latin typeface="Times New Roman" pitchFamily="18" charset="0"/>
                <a:ea typeface="黑体" pitchFamily="2" charset="-122"/>
              </a:rPr>
              <a:t>2008-2013</a:t>
            </a:r>
            <a:r>
              <a:rPr lang="zh-CN" altLang="en-US" sz="2800" b="1" dirty="0" smtClean="0">
                <a:solidFill>
                  <a:srgbClr val="0000CC"/>
                </a:solidFill>
                <a:latin typeface="Franklin Gothic Medium" pitchFamily="34" charset="0"/>
                <a:ea typeface="黑体" pitchFamily="2" charset="-122"/>
              </a:rPr>
              <a:t>面上、青年和地区项目申请量增长情况</a:t>
            </a:r>
          </a:p>
        </p:txBody>
      </p:sp>
      <p:pic>
        <p:nvPicPr>
          <p:cNvPr id="165892" name="Picture 3" descr="nsfc"/>
          <p:cNvPicPr>
            <a:picLocks noChangeAspect="1" noChangeArrowheads="1"/>
          </p:cNvPicPr>
          <p:nvPr/>
        </p:nvPicPr>
        <p:blipFill>
          <a:blip r:embed="rId2"/>
          <a:srcRect/>
          <a:stretch>
            <a:fillRect/>
          </a:stretch>
        </p:blipFill>
        <p:spPr bwMode="auto">
          <a:xfrm>
            <a:off x="8101013" y="6237288"/>
            <a:ext cx="841375" cy="392112"/>
          </a:xfrm>
          <a:prstGeom prst="rect">
            <a:avLst/>
          </a:prstGeom>
          <a:noFill/>
          <a:ln w="9525">
            <a:noFill/>
            <a:miter lim="800000"/>
            <a:headEnd/>
            <a:tailEnd/>
          </a:ln>
        </p:spPr>
      </p:pic>
      <p:pic>
        <p:nvPicPr>
          <p:cNvPr id="5" name="图片 4" descr="图片1.png"/>
          <p:cNvPicPr>
            <a:picLocks noChangeAspect="1"/>
          </p:cNvPicPr>
          <p:nvPr/>
        </p:nvPicPr>
        <p:blipFill>
          <a:blip r:embed="rId3"/>
          <a:stretch>
            <a:fillRect/>
          </a:stretch>
        </p:blipFill>
        <p:spPr>
          <a:xfrm>
            <a:off x="600784" y="1490837"/>
            <a:ext cx="7942432" cy="4224179"/>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99"/>
          <p:cNvSpPr>
            <a:spLocks noChangeArrowheads="1"/>
          </p:cNvSpPr>
          <p:nvPr/>
        </p:nvSpPr>
        <p:spPr bwMode="auto">
          <a:xfrm>
            <a:off x="900113" y="93663"/>
            <a:ext cx="7886700" cy="477837"/>
          </a:xfrm>
          <a:prstGeom prst="rect">
            <a:avLst/>
          </a:prstGeom>
          <a:noFill/>
          <a:ln w="9525">
            <a:noFill/>
            <a:miter lim="800000"/>
            <a:headEnd/>
            <a:tailEnd/>
          </a:ln>
        </p:spPr>
        <p:txBody>
          <a:bodyPr anchor="b"/>
          <a:lstStyle/>
          <a:p>
            <a:pPr algn="ctr"/>
            <a:r>
              <a:rPr lang="en-US" altLang="zh-CN" sz="2800" b="1" dirty="0">
                <a:solidFill>
                  <a:srgbClr val="0000CC"/>
                </a:solidFill>
                <a:latin typeface="黑体" pitchFamily="2" charset="-122"/>
                <a:ea typeface="黑体" pitchFamily="2" charset="-122"/>
              </a:rPr>
              <a:t>2013</a:t>
            </a:r>
            <a:r>
              <a:rPr lang="zh-CN" altLang="en-US" sz="2800" b="1" dirty="0">
                <a:solidFill>
                  <a:srgbClr val="0000CC"/>
                </a:solidFill>
                <a:latin typeface="黑体" pitchFamily="2" charset="-122"/>
                <a:ea typeface="黑体" pitchFamily="2" charset="-122"/>
              </a:rPr>
              <a:t>年申请量排序前</a:t>
            </a:r>
            <a:r>
              <a:rPr lang="en-US" altLang="zh-CN" sz="2800" b="1" dirty="0">
                <a:solidFill>
                  <a:srgbClr val="0000CC"/>
                </a:solidFill>
                <a:latin typeface="黑体" pitchFamily="2" charset="-122"/>
                <a:ea typeface="黑体" pitchFamily="2" charset="-122"/>
              </a:rPr>
              <a:t>20</a:t>
            </a:r>
            <a:r>
              <a:rPr lang="zh-CN" altLang="en-US" sz="2800" b="1" dirty="0">
                <a:solidFill>
                  <a:srgbClr val="0000CC"/>
                </a:solidFill>
                <a:latin typeface="黑体" pitchFamily="2" charset="-122"/>
                <a:ea typeface="黑体" pitchFamily="2" charset="-122"/>
              </a:rPr>
              <a:t>位的依托单位一览表</a:t>
            </a:r>
          </a:p>
        </p:txBody>
      </p:sp>
      <p:pic>
        <p:nvPicPr>
          <p:cNvPr id="4" name="图片 3" descr="图片1.png"/>
          <p:cNvPicPr>
            <a:picLocks noChangeAspect="1"/>
          </p:cNvPicPr>
          <p:nvPr/>
        </p:nvPicPr>
        <p:blipFill>
          <a:blip r:embed="rId2"/>
          <a:stretch>
            <a:fillRect/>
          </a:stretch>
        </p:blipFill>
        <p:spPr>
          <a:xfrm>
            <a:off x="268579" y="601365"/>
            <a:ext cx="8606841" cy="6113783"/>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a:xfrm>
            <a:off x="785786" y="500042"/>
            <a:ext cx="7793037" cy="857256"/>
          </a:xfrm>
        </p:spPr>
        <p:txBody>
          <a:bodyPr anchor="ctr"/>
          <a:lstStyle/>
          <a:p>
            <a:pPr eaLnBrk="1" hangingPunct="1"/>
            <a:r>
              <a:rPr lang="zh-CN" altLang="en-US" sz="3600" b="1" dirty="0" smtClean="0">
                <a:solidFill>
                  <a:srgbClr val="0000CC"/>
                </a:solidFill>
                <a:latin typeface="Franklin Gothic Medium" pitchFamily="34" charset="0"/>
                <a:ea typeface="黑体" pitchFamily="2" charset="-122"/>
              </a:rPr>
              <a:t>初审情况</a:t>
            </a:r>
            <a:endParaRPr lang="zh-CN" altLang="en-US" sz="3600" b="1" dirty="0" smtClean="0">
              <a:solidFill>
                <a:srgbClr val="0000CC"/>
              </a:solidFill>
              <a:latin typeface="Franklin Gothic Medium" pitchFamily="34" charset="0"/>
              <a:ea typeface="微软雅黑" pitchFamily="34" charset="-122"/>
            </a:endParaRPr>
          </a:p>
        </p:txBody>
      </p:sp>
      <p:sp>
        <p:nvSpPr>
          <p:cNvPr id="104451" name="Rectangle 3"/>
          <p:cNvSpPr>
            <a:spLocks noGrp="1" noChangeArrowheads="1"/>
          </p:cNvSpPr>
          <p:nvPr>
            <p:ph type="body" sz="half" idx="4294967295"/>
          </p:nvPr>
        </p:nvSpPr>
        <p:spPr>
          <a:xfrm>
            <a:off x="827088" y="1428750"/>
            <a:ext cx="7632700" cy="1655763"/>
          </a:xfrm>
          <a:solidFill>
            <a:schemeClr val="bg1"/>
          </a:solidFill>
        </p:spPr>
        <p:txBody>
          <a:bodyPr/>
          <a:lstStyle/>
          <a:p>
            <a:pPr marL="0" indent="0" algn="just" eaLnBrk="1" hangingPunct="1">
              <a:lnSpc>
                <a:spcPct val="115000"/>
              </a:lnSpc>
              <a:spcBef>
                <a:spcPct val="0"/>
              </a:spcBef>
              <a:buFont typeface="Wingdings" pitchFamily="2" charset="2"/>
              <a:buNone/>
            </a:pPr>
            <a:r>
              <a:rPr lang="zh-CN" altLang="en-US" sz="2200" b="1" dirty="0" smtClean="0">
                <a:latin typeface="华文楷体" pitchFamily="2" charset="-122"/>
                <a:ea typeface="华文楷体" pitchFamily="2" charset="-122"/>
              </a:rPr>
              <a:t>    经初审，</a:t>
            </a:r>
            <a:r>
              <a:rPr lang="en-US" altLang="zh-CN" sz="2200" b="1" dirty="0" smtClean="0">
                <a:solidFill>
                  <a:srgbClr val="0033CC"/>
                </a:solidFill>
                <a:latin typeface="华文楷体" pitchFamily="2" charset="-122"/>
                <a:ea typeface="华文楷体" pitchFamily="2" charset="-122"/>
              </a:rPr>
              <a:t>2013</a:t>
            </a:r>
            <a:r>
              <a:rPr lang="zh-CN" altLang="en-US" sz="2200" b="1" dirty="0" smtClean="0">
                <a:solidFill>
                  <a:srgbClr val="0033CC"/>
                </a:solidFill>
                <a:latin typeface="华文楷体" pitchFamily="2" charset="-122"/>
                <a:ea typeface="华文楷体" pitchFamily="2" charset="-122"/>
              </a:rPr>
              <a:t>年公布不予受理项目共</a:t>
            </a:r>
            <a:r>
              <a:rPr lang="en-US" altLang="zh-CN" sz="2200" b="1" dirty="0" smtClean="0">
                <a:solidFill>
                  <a:srgbClr val="FF0000"/>
                </a:solidFill>
                <a:latin typeface="华文楷体" pitchFamily="2" charset="-122"/>
                <a:ea typeface="华文楷体" pitchFamily="2" charset="-122"/>
              </a:rPr>
              <a:t>4443</a:t>
            </a:r>
            <a:r>
              <a:rPr lang="zh-CN" altLang="en-US" sz="2200" b="1" dirty="0" smtClean="0">
                <a:solidFill>
                  <a:srgbClr val="0033CC"/>
                </a:solidFill>
                <a:latin typeface="华文楷体" pitchFamily="2" charset="-122"/>
                <a:ea typeface="华文楷体" pitchFamily="2" charset="-122"/>
              </a:rPr>
              <a:t>项，涉及</a:t>
            </a:r>
            <a:r>
              <a:rPr lang="en-US" altLang="zh-CN" sz="2200" b="1" dirty="0" smtClean="0">
                <a:solidFill>
                  <a:srgbClr val="FF0000"/>
                </a:solidFill>
                <a:latin typeface="华文楷体" pitchFamily="2" charset="-122"/>
                <a:ea typeface="华文楷体" pitchFamily="2" charset="-122"/>
              </a:rPr>
              <a:t>1066</a:t>
            </a:r>
            <a:r>
              <a:rPr lang="zh-CN" altLang="en-US" sz="2200" b="1" dirty="0" smtClean="0">
                <a:solidFill>
                  <a:srgbClr val="0033CC"/>
                </a:solidFill>
                <a:latin typeface="华文楷体" pitchFamily="2" charset="-122"/>
                <a:ea typeface="华文楷体" pitchFamily="2" charset="-122"/>
              </a:rPr>
              <a:t>个依托单位，占全部依托单位的</a:t>
            </a:r>
            <a:r>
              <a:rPr lang="en-US" altLang="zh-CN" sz="2200" b="1" dirty="0" smtClean="0">
                <a:solidFill>
                  <a:srgbClr val="FF0000"/>
                </a:solidFill>
                <a:latin typeface="华文楷体" pitchFamily="2" charset="-122"/>
                <a:ea typeface="华文楷体" pitchFamily="2" charset="-122"/>
              </a:rPr>
              <a:t>48.15%</a:t>
            </a:r>
            <a:r>
              <a:rPr lang="zh-CN" altLang="en-US" sz="2200" b="1" dirty="0" smtClean="0">
                <a:latin typeface="华文楷体" pitchFamily="2" charset="-122"/>
                <a:ea typeface="华文楷体" pitchFamily="2" charset="-122"/>
              </a:rPr>
              <a:t>。其中，不予受理率达</a:t>
            </a:r>
            <a:r>
              <a:rPr lang="en-US" altLang="zh-CN" sz="2200" b="1" dirty="0" smtClean="0">
                <a:latin typeface="华文楷体" pitchFamily="2" charset="-122"/>
                <a:ea typeface="华文楷体" pitchFamily="2" charset="-122"/>
              </a:rPr>
              <a:t>100%</a:t>
            </a:r>
            <a:r>
              <a:rPr lang="zh-CN" altLang="en-US" sz="2200" b="1" dirty="0" smtClean="0">
                <a:latin typeface="华文楷体" pitchFamily="2" charset="-122"/>
                <a:ea typeface="华文楷体" pitchFamily="2" charset="-122"/>
              </a:rPr>
              <a:t>的共有</a:t>
            </a:r>
            <a:r>
              <a:rPr lang="en-US" altLang="zh-CN" sz="2200" b="1" dirty="0" smtClean="0">
                <a:solidFill>
                  <a:srgbClr val="FF0000"/>
                </a:solidFill>
                <a:latin typeface="华文楷体" pitchFamily="2" charset="-122"/>
                <a:ea typeface="华文楷体" pitchFamily="2" charset="-122"/>
              </a:rPr>
              <a:t>38</a:t>
            </a:r>
            <a:r>
              <a:rPr lang="zh-CN" altLang="en-US" sz="2200" b="1" dirty="0" smtClean="0">
                <a:latin typeface="华文楷体" pitchFamily="2" charset="-122"/>
                <a:ea typeface="华文楷体" pitchFamily="2" charset="-122"/>
              </a:rPr>
              <a:t>个单位，不予受理率达</a:t>
            </a:r>
            <a:r>
              <a:rPr lang="en-US" altLang="zh-CN" sz="2200" b="1" dirty="0" smtClean="0">
                <a:latin typeface="华文楷体" pitchFamily="2" charset="-122"/>
                <a:ea typeface="华文楷体" pitchFamily="2" charset="-122"/>
              </a:rPr>
              <a:t>60%</a:t>
            </a:r>
            <a:r>
              <a:rPr lang="zh-CN" altLang="en-US" sz="2200" b="1" dirty="0" smtClean="0">
                <a:latin typeface="华文楷体" pitchFamily="2" charset="-122"/>
                <a:ea typeface="华文楷体" pitchFamily="2" charset="-122"/>
              </a:rPr>
              <a:t>以上的共</a:t>
            </a:r>
            <a:r>
              <a:rPr lang="en-US" altLang="zh-CN" sz="2200" b="1" dirty="0" smtClean="0">
                <a:solidFill>
                  <a:srgbClr val="FF0000"/>
                </a:solidFill>
                <a:latin typeface="华文楷体" pitchFamily="2" charset="-122"/>
                <a:ea typeface="华文楷体" pitchFamily="2" charset="-122"/>
              </a:rPr>
              <a:t>50</a:t>
            </a:r>
            <a:r>
              <a:rPr lang="zh-CN" altLang="en-US" sz="2200" b="1" dirty="0" smtClean="0">
                <a:latin typeface="华文楷体" pitchFamily="2" charset="-122"/>
                <a:ea typeface="华文楷体" pitchFamily="2" charset="-122"/>
              </a:rPr>
              <a:t>个依托单位，不予受理率达</a:t>
            </a:r>
            <a:r>
              <a:rPr lang="en-US" altLang="zh-CN" sz="2200" b="1" dirty="0" smtClean="0">
                <a:latin typeface="华文楷体" pitchFamily="2" charset="-122"/>
                <a:ea typeface="华文楷体" pitchFamily="2" charset="-122"/>
              </a:rPr>
              <a:t>40%</a:t>
            </a:r>
            <a:r>
              <a:rPr lang="zh-CN" altLang="en-US" sz="2200" b="1" dirty="0" smtClean="0">
                <a:latin typeface="华文楷体" pitchFamily="2" charset="-122"/>
                <a:ea typeface="华文楷体" pitchFamily="2" charset="-122"/>
              </a:rPr>
              <a:t>以上的共</a:t>
            </a:r>
            <a:r>
              <a:rPr lang="en-US" altLang="zh-CN" sz="2200" b="1" dirty="0" smtClean="0">
                <a:solidFill>
                  <a:srgbClr val="FF0000"/>
                </a:solidFill>
                <a:latin typeface="华文楷体" pitchFamily="2" charset="-122"/>
                <a:ea typeface="华文楷体" pitchFamily="2" charset="-122"/>
              </a:rPr>
              <a:t>92</a:t>
            </a:r>
            <a:r>
              <a:rPr lang="zh-CN" altLang="en-US" sz="2200" b="1" dirty="0" smtClean="0">
                <a:latin typeface="华文楷体" pitchFamily="2" charset="-122"/>
                <a:ea typeface="华文楷体" pitchFamily="2" charset="-122"/>
              </a:rPr>
              <a:t>个依托单位。</a:t>
            </a:r>
          </a:p>
        </p:txBody>
      </p:sp>
      <p:graphicFrame>
        <p:nvGraphicFramePr>
          <p:cNvPr id="36895" name="Group 31"/>
          <p:cNvGraphicFramePr>
            <a:graphicFrameLocks noGrp="1"/>
          </p:cNvGraphicFramePr>
          <p:nvPr>
            <p:ph sz="half" idx="4294967295"/>
          </p:nvPr>
        </p:nvGraphicFramePr>
        <p:xfrm>
          <a:off x="928688" y="3357563"/>
          <a:ext cx="7358062" cy="2869248"/>
        </p:xfrm>
        <a:graphic>
          <a:graphicData uri="http://schemas.openxmlformats.org/drawingml/2006/table">
            <a:tbl>
              <a:tblPr/>
              <a:tblGrid>
                <a:gridCol w="2590800"/>
                <a:gridCol w="2392362"/>
                <a:gridCol w="2374900"/>
              </a:tblGrid>
              <a:tr h="674688">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黑体" pitchFamily="49" charset="-122"/>
                          <a:ea typeface="黑体" pitchFamily="49" charset="-122"/>
                        </a:rPr>
                        <a:t>不予受理率</a:t>
                      </a:r>
                      <a:endParaRPr kumimoji="0" lang="zh-CN" altLang="en-US" sz="2000" b="0" i="0" u="none" strike="noStrike" cap="none" normalizeH="0" baseline="0" dirty="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黑体" pitchFamily="49" charset="-122"/>
                          <a:ea typeface="黑体" pitchFamily="49" charset="-122"/>
                        </a:rPr>
                        <a:t>依托单位数</a:t>
                      </a:r>
                      <a:endParaRPr kumimoji="0" lang="zh-CN" altLang="en-US" sz="2000" b="0"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黑体" pitchFamily="49" charset="-122"/>
                          <a:ea typeface="黑体" pitchFamily="49" charset="-122"/>
                        </a:rPr>
                        <a:t>不予受理数</a:t>
                      </a:r>
                      <a:endParaRPr kumimoji="0" lang="zh-CN" altLang="en-US" sz="2000" b="0"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5925">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黑体" pitchFamily="49" charset="-122"/>
                          <a:ea typeface="黑体" pitchFamily="49" charset="-122"/>
                        </a:rPr>
                        <a:t>40-100%</a:t>
                      </a:r>
                      <a:endParaRPr kumimoji="0" lang="en-US" altLang="zh-CN" sz="2000" b="0"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黑体" pitchFamily="49" charset="-122"/>
                          <a:ea typeface="黑体" pitchFamily="49" charset="-122"/>
                        </a:rPr>
                        <a:t>92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黑体" pitchFamily="49" charset="-122"/>
                          <a:ea typeface="黑体" pitchFamily="49" charset="-122"/>
                        </a:rPr>
                        <a:t>158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黑体" pitchFamily="49" charset="-122"/>
                          <a:ea typeface="黑体" pitchFamily="49" charset="-122"/>
                        </a:rPr>
                        <a:t>5-40%</a:t>
                      </a:r>
                      <a:endParaRPr kumimoji="0" lang="en-US" altLang="zh-CN" sz="2000" b="0"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黑体" pitchFamily="49" charset="-122"/>
                          <a:ea typeface="黑体" pitchFamily="49" charset="-122"/>
                        </a:rPr>
                        <a:t>480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黑体" pitchFamily="49" charset="-122"/>
                          <a:ea typeface="黑体" pitchFamily="49" charset="-122"/>
                        </a:rPr>
                        <a:t>1584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黑体" pitchFamily="49" charset="-122"/>
                          <a:ea typeface="黑体" pitchFamily="49" charset="-122"/>
                        </a:rPr>
                        <a:t>5%</a:t>
                      </a:r>
                      <a:r>
                        <a:rPr kumimoji="0" lang="zh-CN" altLang="en-US" sz="2000" b="1" i="0" u="none" strike="noStrike" cap="none" normalizeH="0" baseline="0" smtClean="0">
                          <a:ln>
                            <a:noFill/>
                          </a:ln>
                          <a:solidFill>
                            <a:schemeClr val="tx1"/>
                          </a:solidFill>
                          <a:effectLst/>
                          <a:latin typeface="黑体" pitchFamily="49" charset="-122"/>
                          <a:ea typeface="黑体" pitchFamily="49" charset="-122"/>
                        </a:rPr>
                        <a:t>以下</a:t>
                      </a:r>
                      <a:endParaRPr kumimoji="0" lang="zh-CN" altLang="en-US" sz="2000" b="0"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黑体" pitchFamily="49" charset="-122"/>
                          <a:ea typeface="黑体" pitchFamily="49" charset="-122"/>
                        </a:rPr>
                        <a:t>494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黑体" pitchFamily="49" charset="-122"/>
                          <a:ea typeface="黑体" pitchFamily="49" charset="-122"/>
                        </a:rPr>
                        <a:t>2701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5925">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rgbClr val="0033CC"/>
                          </a:solidFill>
                          <a:effectLst/>
                          <a:latin typeface="黑体" pitchFamily="49" charset="-122"/>
                          <a:ea typeface="黑体" pitchFamily="49" charset="-122"/>
                        </a:rPr>
                        <a:t>合计</a:t>
                      </a:r>
                      <a:endParaRPr kumimoji="0" lang="zh-CN" altLang="en-US" sz="2000" b="0" i="0" u="none" strike="noStrike" cap="none" normalizeH="0" baseline="0" dirty="0" smtClean="0">
                        <a:ln>
                          <a:noFill/>
                        </a:ln>
                        <a:solidFill>
                          <a:srgbClr val="0033CC"/>
                        </a:solidFill>
                        <a:effectLst/>
                        <a:latin typeface="黑体" pitchFamily="49" charset="-122"/>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solidFill>
                            <a:srgbClr val="0033CC"/>
                          </a:solidFill>
                          <a:effectLst/>
                          <a:latin typeface="黑体" pitchFamily="49" charset="-122"/>
                          <a:ea typeface="黑体" pitchFamily="49" charset="-122"/>
                        </a:rPr>
                        <a:t>1066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solidFill>
                            <a:srgbClr val="0033CC"/>
                          </a:solidFill>
                          <a:effectLst/>
                          <a:latin typeface="黑体" pitchFamily="49" charset="-122"/>
                          <a:ea typeface="黑体" pitchFamily="49" charset="-122"/>
                        </a:rPr>
                        <a:t>4443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104478" name="Picture 3" descr="nsfc"/>
          <p:cNvPicPr>
            <a:picLocks noChangeAspect="1" noChangeArrowheads="1"/>
          </p:cNvPicPr>
          <p:nvPr/>
        </p:nvPicPr>
        <p:blipFill>
          <a:blip r:embed="rId2"/>
          <a:srcRect/>
          <a:stretch>
            <a:fillRect/>
          </a:stretch>
        </p:blipFill>
        <p:spPr bwMode="auto">
          <a:xfrm>
            <a:off x="8101013" y="6237288"/>
            <a:ext cx="841375" cy="3921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26"/>
          <p:cNvSpPr>
            <a:spLocks noChangeArrowheads="1"/>
          </p:cNvSpPr>
          <p:nvPr/>
        </p:nvSpPr>
        <p:spPr bwMode="auto">
          <a:xfrm>
            <a:off x="611188" y="287338"/>
            <a:ext cx="7848600" cy="641350"/>
          </a:xfrm>
          <a:prstGeom prst="rect">
            <a:avLst/>
          </a:prstGeom>
          <a:noFill/>
          <a:ln w="9525">
            <a:noFill/>
            <a:miter lim="800000"/>
            <a:headEnd/>
            <a:tailEnd/>
          </a:ln>
        </p:spPr>
        <p:txBody>
          <a:bodyPr>
            <a:spAutoFit/>
          </a:bodyPr>
          <a:lstStyle/>
          <a:p>
            <a:pPr algn="ctr"/>
            <a:r>
              <a:rPr lang="zh-CN" altLang="en-US" sz="3600" b="1" dirty="0">
                <a:solidFill>
                  <a:srgbClr val="0000CC"/>
                </a:solidFill>
                <a:latin typeface="黑体" pitchFamily="2" charset="-122"/>
                <a:ea typeface="黑体" pitchFamily="2" charset="-122"/>
              </a:rPr>
              <a:t>申请项目</a:t>
            </a:r>
            <a:r>
              <a:rPr lang="zh-CN" altLang="en-US" sz="3600" b="1" dirty="0" smtClean="0">
                <a:solidFill>
                  <a:srgbClr val="0000CC"/>
                </a:solidFill>
                <a:latin typeface="黑体" pitchFamily="2" charset="-122"/>
                <a:ea typeface="黑体" pitchFamily="2" charset="-122"/>
              </a:rPr>
              <a:t>初审情况汇总</a:t>
            </a:r>
            <a:endParaRPr lang="zh-CN" altLang="en-US" sz="3600" b="1" dirty="0">
              <a:solidFill>
                <a:srgbClr val="0000CC"/>
              </a:solidFill>
              <a:latin typeface="黑体" pitchFamily="2" charset="-122"/>
              <a:ea typeface="黑体" pitchFamily="2" charset="-122"/>
            </a:endParaRPr>
          </a:p>
        </p:txBody>
      </p:sp>
      <p:pic>
        <p:nvPicPr>
          <p:cNvPr id="105548" name="Picture 3" descr="nsfc"/>
          <p:cNvPicPr>
            <a:picLocks noChangeAspect="1" noChangeArrowheads="1"/>
          </p:cNvPicPr>
          <p:nvPr/>
        </p:nvPicPr>
        <p:blipFill>
          <a:blip r:embed="rId2"/>
          <a:srcRect/>
          <a:stretch>
            <a:fillRect/>
          </a:stretch>
        </p:blipFill>
        <p:spPr bwMode="auto">
          <a:xfrm>
            <a:off x="8027988" y="6308725"/>
            <a:ext cx="841375" cy="392113"/>
          </a:xfrm>
          <a:prstGeom prst="rect">
            <a:avLst/>
          </a:prstGeom>
          <a:noFill/>
          <a:ln w="9525">
            <a:noFill/>
            <a:miter lim="800000"/>
            <a:headEnd/>
            <a:tailEnd/>
          </a:ln>
        </p:spPr>
      </p:pic>
      <p:pic>
        <p:nvPicPr>
          <p:cNvPr id="5" name="图片 4" descr="图片1.png"/>
          <p:cNvPicPr>
            <a:picLocks noChangeAspect="1"/>
          </p:cNvPicPr>
          <p:nvPr/>
        </p:nvPicPr>
        <p:blipFill>
          <a:blip r:embed="rId3"/>
          <a:stretch>
            <a:fillRect/>
          </a:stretch>
        </p:blipFill>
        <p:spPr>
          <a:xfrm>
            <a:off x="216767" y="853652"/>
            <a:ext cx="8710465" cy="5150695"/>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a:xfrm>
            <a:off x="642910" y="285728"/>
            <a:ext cx="7774009" cy="706437"/>
          </a:xfrm>
        </p:spPr>
        <p:txBody>
          <a:bodyPr anchor="ctr"/>
          <a:lstStyle/>
          <a:p>
            <a:pPr eaLnBrk="1" hangingPunct="1"/>
            <a:r>
              <a:rPr lang="zh-CN" altLang="en-US" sz="3600" b="1" dirty="0" smtClean="0">
                <a:ea typeface="黑体" pitchFamily="2" charset="-122"/>
              </a:rPr>
              <a:t>复审情况</a:t>
            </a:r>
          </a:p>
        </p:txBody>
      </p:sp>
      <p:sp>
        <p:nvSpPr>
          <p:cNvPr id="11267" name="Rectangle 3"/>
          <p:cNvSpPr>
            <a:spLocks noGrp="1" noChangeArrowheads="1"/>
          </p:cNvSpPr>
          <p:nvPr>
            <p:ph type="body" idx="4294967295"/>
          </p:nvPr>
        </p:nvSpPr>
        <p:spPr>
          <a:xfrm>
            <a:off x="571472" y="928670"/>
            <a:ext cx="8001056" cy="5286412"/>
          </a:xfrm>
        </p:spPr>
        <p:txBody>
          <a:bodyPr/>
          <a:lstStyle/>
          <a:p>
            <a:pPr marL="0" indent="538163" eaLnBrk="1" hangingPunct="1">
              <a:lnSpc>
                <a:spcPct val="150000"/>
              </a:lnSpc>
              <a:buFontTx/>
              <a:buNone/>
            </a:pPr>
            <a:r>
              <a:rPr lang="zh-CN" altLang="en-US" sz="2800" b="1" dirty="0" smtClean="0">
                <a:latin typeface="楷体" pitchFamily="49" charset="-122"/>
                <a:ea typeface="楷体" pitchFamily="49" charset="-122"/>
              </a:rPr>
              <a:t>在规定的期限内，各科学部共收到正式提交的</a:t>
            </a:r>
            <a:r>
              <a:rPr lang="zh-CN" altLang="en-US" sz="2800" b="1" dirty="0" smtClean="0">
                <a:solidFill>
                  <a:srgbClr val="0033CC"/>
                </a:solidFill>
                <a:latin typeface="楷体" pitchFamily="49" charset="-122"/>
                <a:ea typeface="楷体" pitchFamily="49" charset="-122"/>
              </a:rPr>
              <a:t>复审申请</a:t>
            </a:r>
            <a:r>
              <a:rPr lang="en-US" altLang="zh-CN" sz="2800" b="1" dirty="0" smtClean="0">
                <a:solidFill>
                  <a:srgbClr val="0033CC"/>
                </a:solidFill>
                <a:latin typeface="楷体" pitchFamily="49" charset="-122"/>
                <a:ea typeface="楷体" pitchFamily="49" charset="-122"/>
              </a:rPr>
              <a:t>574</a:t>
            </a:r>
            <a:r>
              <a:rPr lang="zh-CN" altLang="en-US" sz="2800" b="1" dirty="0" smtClean="0">
                <a:solidFill>
                  <a:srgbClr val="0033CC"/>
                </a:solidFill>
                <a:latin typeface="楷体" pitchFamily="49" charset="-122"/>
                <a:ea typeface="楷体" pitchFamily="49" charset="-122"/>
              </a:rPr>
              <a:t>项</a:t>
            </a:r>
            <a:r>
              <a:rPr lang="zh-CN" altLang="en-US" sz="2800" b="1" dirty="0" smtClean="0">
                <a:latin typeface="楷体" pitchFamily="49" charset="-122"/>
                <a:ea typeface="楷体" pitchFamily="49" charset="-122"/>
              </a:rPr>
              <a:t>，占全部不予受理项目的</a:t>
            </a:r>
            <a:r>
              <a:rPr lang="en-US" altLang="zh-CN" sz="2800" b="1" dirty="0" smtClean="0">
                <a:solidFill>
                  <a:srgbClr val="0033CC"/>
                </a:solidFill>
                <a:latin typeface="楷体" pitchFamily="49" charset="-122"/>
                <a:ea typeface="楷体" pitchFamily="49" charset="-122"/>
              </a:rPr>
              <a:t>12.87%</a:t>
            </a:r>
            <a:r>
              <a:rPr lang="zh-CN" altLang="en-US" sz="2800" b="1" dirty="0" smtClean="0">
                <a:latin typeface="楷体" pitchFamily="49" charset="-122"/>
                <a:ea typeface="楷体" pitchFamily="49" charset="-122"/>
              </a:rPr>
              <a:t>，与</a:t>
            </a:r>
            <a:r>
              <a:rPr lang="en-US" altLang="zh-CN" sz="2800" b="1" dirty="0" smtClean="0">
                <a:latin typeface="楷体" pitchFamily="49" charset="-122"/>
                <a:ea typeface="楷体" pitchFamily="49" charset="-122"/>
              </a:rPr>
              <a:t>2012</a:t>
            </a:r>
            <a:r>
              <a:rPr lang="zh-CN" altLang="en-US" sz="2800" b="1" dirty="0" smtClean="0">
                <a:latin typeface="楷体" pitchFamily="49" charset="-122"/>
                <a:ea typeface="楷体" pitchFamily="49" charset="-122"/>
              </a:rPr>
              <a:t>年相比呈现下降的趋势。</a:t>
            </a:r>
          </a:p>
          <a:p>
            <a:pPr marL="0" indent="538163" eaLnBrk="1" hangingPunct="1">
              <a:lnSpc>
                <a:spcPct val="150000"/>
              </a:lnSpc>
              <a:buNone/>
            </a:pPr>
            <a:r>
              <a:rPr lang="zh-CN" altLang="en-US" sz="2800" b="1" dirty="0" smtClean="0">
                <a:latin typeface="楷体" pitchFamily="49" charset="-122"/>
                <a:ea typeface="楷体" pitchFamily="49" charset="-122"/>
              </a:rPr>
              <a:t>科学部对正式受理的复审申请进行了审查，认为原不予受理决定符合事实、</a:t>
            </a:r>
            <a:r>
              <a:rPr lang="zh-CN" altLang="en-US" sz="2800" b="1" dirty="0" smtClean="0">
                <a:solidFill>
                  <a:srgbClr val="0033CC"/>
                </a:solidFill>
                <a:latin typeface="楷体" pitchFamily="49" charset="-122"/>
                <a:ea typeface="楷体" pitchFamily="49" charset="-122"/>
              </a:rPr>
              <a:t>予以维持的</a:t>
            </a:r>
            <a:r>
              <a:rPr lang="en-US" altLang="zh-CN" sz="2800" b="1" dirty="0" smtClean="0">
                <a:solidFill>
                  <a:srgbClr val="0033CC"/>
                </a:solidFill>
                <a:latin typeface="楷体" pitchFamily="49" charset="-122"/>
                <a:ea typeface="楷体" pitchFamily="49" charset="-122"/>
              </a:rPr>
              <a:t>394</a:t>
            </a:r>
            <a:r>
              <a:rPr lang="zh-CN" altLang="en-US" sz="2800" b="1" dirty="0" smtClean="0">
                <a:solidFill>
                  <a:srgbClr val="0033CC"/>
                </a:solidFill>
                <a:latin typeface="楷体" pitchFamily="49" charset="-122"/>
                <a:ea typeface="楷体" pitchFamily="49" charset="-122"/>
              </a:rPr>
              <a:t>项</a:t>
            </a:r>
            <a:r>
              <a:rPr lang="zh-CN" altLang="en-US" sz="2800" b="1" dirty="0" smtClean="0">
                <a:latin typeface="楷体" pitchFamily="49" charset="-122"/>
                <a:ea typeface="楷体" pitchFamily="49" charset="-122"/>
              </a:rPr>
              <a:t>；认为原不予受理决定有误、应</a:t>
            </a:r>
            <a:r>
              <a:rPr lang="zh-CN" altLang="en-US" sz="2800" b="1" dirty="0" smtClean="0">
                <a:solidFill>
                  <a:srgbClr val="0033CC"/>
                </a:solidFill>
                <a:latin typeface="楷体" pitchFamily="49" charset="-122"/>
                <a:ea typeface="楷体" pitchFamily="49" charset="-122"/>
              </a:rPr>
              <a:t>继续送审的</a:t>
            </a:r>
            <a:r>
              <a:rPr lang="en-US" altLang="zh-CN" sz="2800" b="1" dirty="0" smtClean="0">
                <a:solidFill>
                  <a:srgbClr val="0033CC"/>
                </a:solidFill>
                <a:latin typeface="楷体" pitchFamily="49" charset="-122"/>
                <a:ea typeface="楷体" pitchFamily="49" charset="-122"/>
              </a:rPr>
              <a:t>37</a:t>
            </a:r>
            <a:r>
              <a:rPr lang="zh-CN" altLang="en-US" sz="2800" b="1" dirty="0" smtClean="0">
                <a:solidFill>
                  <a:srgbClr val="0033CC"/>
                </a:solidFill>
                <a:latin typeface="楷体" pitchFamily="49" charset="-122"/>
                <a:ea typeface="楷体" pitchFamily="49" charset="-122"/>
              </a:rPr>
              <a:t>项</a:t>
            </a:r>
            <a:r>
              <a:rPr lang="zh-CN" altLang="en-US" sz="2800" b="1" dirty="0" smtClean="0">
                <a:latin typeface="楷体" pitchFamily="49" charset="-122"/>
                <a:ea typeface="楷体" pitchFamily="49" charset="-122"/>
              </a:rPr>
              <a:t>，占全部不予受理项目的</a:t>
            </a:r>
            <a:r>
              <a:rPr lang="en-US" altLang="zh-CN" sz="2800" b="1" dirty="0" smtClean="0">
                <a:solidFill>
                  <a:srgbClr val="0033CC"/>
                </a:solidFill>
                <a:latin typeface="楷体" pitchFamily="49" charset="-122"/>
                <a:ea typeface="楷体" pitchFamily="49" charset="-122"/>
              </a:rPr>
              <a:t>0.8%</a:t>
            </a:r>
            <a:r>
              <a:rPr lang="zh-CN" altLang="en-US" sz="2800" b="1" dirty="0" smtClean="0">
                <a:solidFill>
                  <a:srgbClr val="0033CC"/>
                </a:solidFill>
                <a:latin typeface="楷体" pitchFamily="49" charset="-122"/>
                <a:ea typeface="楷体" pitchFamily="49" charset="-122"/>
              </a:rPr>
              <a:t>，</a:t>
            </a:r>
            <a:r>
              <a:rPr lang="zh-CN" altLang="en-US" sz="2800" b="1" dirty="0" smtClean="0">
                <a:latin typeface="楷体" pitchFamily="49" charset="-122"/>
                <a:ea typeface="楷体" pitchFamily="49" charset="-122"/>
              </a:rPr>
              <a:t>其中</a:t>
            </a:r>
            <a:r>
              <a:rPr lang="en-US" altLang="zh-CN" sz="2800" b="1" dirty="0" smtClean="0">
                <a:latin typeface="楷体" pitchFamily="49" charset="-122"/>
                <a:ea typeface="楷体" pitchFamily="49" charset="-122"/>
              </a:rPr>
              <a:t>6</a:t>
            </a:r>
            <a:r>
              <a:rPr lang="zh-CN" altLang="en-US" sz="2800" b="1" dirty="0" smtClean="0">
                <a:latin typeface="楷体" pitchFamily="49" charset="-122"/>
                <a:ea typeface="楷体" pitchFamily="49" charset="-122"/>
              </a:rPr>
              <a:t>项通过评审建议资助。复审后不予受理的项目申请共</a:t>
            </a:r>
            <a:r>
              <a:rPr lang="en-US" altLang="zh-CN" sz="2800" b="1" dirty="0" smtClean="0">
                <a:solidFill>
                  <a:srgbClr val="FF0000"/>
                </a:solidFill>
                <a:latin typeface="楷体" pitchFamily="49" charset="-122"/>
                <a:ea typeface="楷体" pitchFamily="49" charset="-122"/>
              </a:rPr>
              <a:t>4406</a:t>
            </a:r>
            <a:r>
              <a:rPr lang="zh-CN" altLang="en-US" sz="2800" b="1" dirty="0" smtClean="0">
                <a:latin typeface="楷体" pitchFamily="49" charset="-122"/>
                <a:ea typeface="楷体" pitchFamily="49" charset="-122"/>
              </a:rPr>
              <a:t>项。</a:t>
            </a:r>
          </a:p>
          <a:p>
            <a:pPr marL="0" indent="538163" eaLnBrk="1" hangingPunct="1">
              <a:lnSpc>
                <a:spcPct val="150000"/>
              </a:lnSpc>
              <a:buFontTx/>
              <a:buNone/>
            </a:pPr>
            <a:endParaRPr lang="zh-CN" altLang="en-US" sz="2800" b="1" dirty="0" smtClean="0">
              <a:latin typeface="楷体" pitchFamily="49" charset="-122"/>
              <a:ea typeface="楷体" pitchFamily="49" charset="-122"/>
            </a:endParaRPr>
          </a:p>
        </p:txBody>
      </p:sp>
      <p:pic>
        <p:nvPicPr>
          <p:cNvPr id="109627" name="Picture 3" descr="nsfc"/>
          <p:cNvPicPr>
            <a:picLocks noChangeAspect="1" noChangeArrowheads="1"/>
          </p:cNvPicPr>
          <p:nvPr/>
        </p:nvPicPr>
        <p:blipFill>
          <a:blip r:embed="rId2"/>
          <a:srcRect/>
          <a:stretch>
            <a:fillRect/>
          </a:stretch>
        </p:blipFill>
        <p:spPr bwMode="auto">
          <a:xfrm>
            <a:off x="8027988" y="6308725"/>
            <a:ext cx="841375" cy="392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a:xfrm>
            <a:off x="1214414" y="642918"/>
            <a:ext cx="7072362" cy="785813"/>
          </a:xfrm>
        </p:spPr>
        <p:txBody>
          <a:bodyPr/>
          <a:lstStyle/>
          <a:p>
            <a:pPr eaLnBrk="1" hangingPunct="1"/>
            <a:r>
              <a:rPr lang="zh-CN" altLang="en-US" sz="4000" b="1" dirty="0" smtClean="0">
                <a:solidFill>
                  <a:srgbClr val="0000CC"/>
                </a:solidFill>
                <a:latin typeface="黑体" pitchFamily="2" charset="-122"/>
                <a:ea typeface="黑体" pitchFamily="2" charset="-122"/>
              </a:rPr>
              <a:t>避免初审不通过的注意事项  </a:t>
            </a:r>
          </a:p>
        </p:txBody>
      </p:sp>
      <p:sp>
        <p:nvSpPr>
          <p:cNvPr id="106499" name="内容占位符 3"/>
          <p:cNvSpPr>
            <a:spLocks noGrp="1"/>
          </p:cNvSpPr>
          <p:nvPr>
            <p:ph idx="4294967295"/>
          </p:nvPr>
        </p:nvSpPr>
        <p:spPr>
          <a:xfrm>
            <a:off x="357188" y="1785926"/>
            <a:ext cx="8329612" cy="4643449"/>
          </a:xfrm>
        </p:spPr>
        <p:txBody>
          <a:bodyPr/>
          <a:lstStyle/>
          <a:p>
            <a:pPr algn="just" eaLnBrk="1" hangingPunct="1">
              <a:lnSpc>
                <a:spcPct val="130000"/>
              </a:lnSpc>
              <a:buFont typeface="Wingdings 2" pitchFamily="18" charset="2"/>
              <a:buChar char="ß"/>
            </a:pPr>
            <a:r>
              <a:rPr lang="zh-CN" altLang="en-US" sz="2800" b="1" dirty="0" smtClean="0">
                <a:latin typeface="华文楷体" pitchFamily="2" charset="-122"/>
                <a:ea typeface="华文楷体" pitchFamily="2" charset="-122"/>
              </a:rPr>
              <a:t>申请人要认真阅读</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通告</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和</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年度项目指南</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，学习相关类型项目管理办法，特别注意</a:t>
            </a:r>
            <a:r>
              <a:rPr lang="zh-CN" altLang="en-US" sz="2800" b="1" dirty="0" smtClean="0">
                <a:solidFill>
                  <a:srgbClr val="FF0000"/>
                </a:solidFill>
                <a:latin typeface="华文楷体" pitchFamily="2" charset="-122"/>
                <a:ea typeface="华文楷体" pitchFamily="2" charset="-122"/>
              </a:rPr>
              <a:t>新的政策规定</a:t>
            </a:r>
            <a:r>
              <a:rPr lang="zh-CN" altLang="en-US" sz="2800" b="1" dirty="0" smtClean="0">
                <a:latin typeface="华文楷体" pitchFamily="2" charset="-122"/>
                <a:ea typeface="华文楷体" pitchFamily="2" charset="-122"/>
              </a:rPr>
              <a:t>和不同科学部的一些</a:t>
            </a:r>
            <a:r>
              <a:rPr lang="zh-CN" altLang="en-US" sz="2800" b="1" dirty="0" smtClean="0">
                <a:solidFill>
                  <a:srgbClr val="FF0000"/>
                </a:solidFill>
                <a:latin typeface="华文楷体" pitchFamily="2" charset="-122"/>
                <a:ea typeface="华文楷体" pitchFamily="2" charset="-122"/>
              </a:rPr>
              <a:t>特殊要求</a:t>
            </a:r>
            <a:r>
              <a:rPr lang="zh-CN" altLang="en-US" sz="2800" b="1" dirty="0" smtClean="0">
                <a:latin typeface="华文楷体" pitchFamily="2" charset="-122"/>
                <a:ea typeface="华文楷体" pitchFamily="2" charset="-122"/>
              </a:rPr>
              <a:t>；</a:t>
            </a:r>
            <a:endParaRPr lang="en-US" altLang="zh-CN" sz="2800" b="1" dirty="0" smtClean="0">
              <a:latin typeface="华文楷体" pitchFamily="2" charset="-122"/>
              <a:ea typeface="华文楷体" pitchFamily="2" charset="-122"/>
            </a:endParaRPr>
          </a:p>
          <a:p>
            <a:pPr algn="just" eaLnBrk="1" hangingPunct="1">
              <a:lnSpc>
                <a:spcPct val="130000"/>
              </a:lnSpc>
              <a:buFont typeface="Wingdings 2" pitchFamily="18" charset="2"/>
              <a:buChar char="ß"/>
            </a:pPr>
            <a:r>
              <a:rPr lang="zh-CN" altLang="en-US" sz="2800" b="1" dirty="0" smtClean="0">
                <a:solidFill>
                  <a:srgbClr val="0033CC"/>
                </a:solidFill>
                <a:latin typeface="华文楷体" pitchFamily="2" charset="-122"/>
                <a:ea typeface="华文楷体" pitchFamily="2" charset="-122"/>
              </a:rPr>
              <a:t>申请人</a:t>
            </a:r>
            <a:r>
              <a:rPr lang="zh-CN" altLang="en-US" sz="2800" b="1" dirty="0" smtClean="0">
                <a:latin typeface="华文楷体" pitchFamily="2" charset="-122"/>
                <a:ea typeface="华文楷体" pitchFamily="2" charset="-122"/>
              </a:rPr>
              <a:t>要严肃认真地填报申请书各项信息，</a:t>
            </a:r>
            <a:r>
              <a:rPr lang="zh-CN" altLang="en-US" sz="2800" b="1" dirty="0" smtClean="0">
                <a:solidFill>
                  <a:srgbClr val="0033CC"/>
                </a:solidFill>
                <a:latin typeface="华文楷体" pitchFamily="2" charset="-122"/>
                <a:ea typeface="华文楷体" pitchFamily="2" charset="-122"/>
              </a:rPr>
              <a:t>依托单位科研管理人员</a:t>
            </a:r>
            <a:r>
              <a:rPr lang="zh-CN" altLang="en-US" sz="2800" b="1" dirty="0" smtClean="0">
                <a:latin typeface="华文楷体" pitchFamily="2" charset="-122"/>
                <a:ea typeface="华文楷体" pitchFamily="2" charset="-122"/>
              </a:rPr>
              <a:t>还需对申请书进行细致的审核，避免出现信息不实或其它形式问题；</a:t>
            </a:r>
            <a:endParaRPr lang="en-US" altLang="zh-CN" sz="2800" b="1" dirty="0" smtClean="0">
              <a:latin typeface="华文楷体" pitchFamily="2" charset="-122"/>
              <a:ea typeface="华文楷体" pitchFamily="2" charset="-122"/>
            </a:endParaRPr>
          </a:p>
          <a:p>
            <a:pPr algn="just" eaLnBrk="1" hangingPunct="1">
              <a:lnSpc>
                <a:spcPct val="130000"/>
              </a:lnSpc>
              <a:buFont typeface="Wingdings 2" pitchFamily="18" charset="2"/>
              <a:buChar char="ß"/>
            </a:pPr>
            <a:r>
              <a:rPr lang="zh-CN" altLang="en-US" sz="2800" b="1" dirty="0" smtClean="0">
                <a:solidFill>
                  <a:srgbClr val="0033CC"/>
                </a:solidFill>
                <a:latin typeface="华文楷体" pitchFamily="2" charset="-122"/>
                <a:ea typeface="华文楷体" pitchFamily="2" charset="-122"/>
              </a:rPr>
              <a:t>新参加科学基金管理工作</a:t>
            </a:r>
            <a:r>
              <a:rPr lang="zh-CN" altLang="en-US" sz="2800" b="1" dirty="0" smtClean="0">
                <a:latin typeface="华文楷体" pitchFamily="2" charset="-122"/>
                <a:ea typeface="华文楷体" pitchFamily="2" charset="-122"/>
              </a:rPr>
              <a:t>的人员要积极参加管理培训。</a:t>
            </a:r>
          </a:p>
        </p:txBody>
      </p:sp>
      <p:pic>
        <p:nvPicPr>
          <p:cNvPr id="106500" name="Picture 3" descr="nsfc"/>
          <p:cNvPicPr>
            <a:picLocks noChangeAspect="1" noChangeArrowheads="1"/>
          </p:cNvPicPr>
          <p:nvPr/>
        </p:nvPicPr>
        <p:blipFill>
          <a:blip r:embed="rId2"/>
          <a:srcRect/>
          <a:stretch>
            <a:fillRect/>
          </a:stretch>
        </p:blipFill>
        <p:spPr bwMode="auto">
          <a:xfrm>
            <a:off x="8027988" y="6308725"/>
            <a:ext cx="841375" cy="3921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68313" y="188913"/>
            <a:ext cx="8229600" cy="792162"/>
          </a:xfrm>
        </p:spPr>
        <p:txBody>
          <a:bodyPr/>
          <a:lstStyle/>
          <a:p>
            <a:pPr eaLnBrk="1" hangingPunct="1"/>
            <a:r>
              <a:rPr lang="zh-CN" altLang="en-US" sz="3600" smtClean="0">
                <a:ea typeface="黑体" pitchFamily="2" charset="-122"/>
              </a:rPr>
              <a:t>通讯评审</a:t>
            </a:r>
          </a:p>
        </p:txBody>
      </p:sp>
      <p:sp>
        <p:nvSpPr>
          <p:cNvPr id="14339" name="Rectangle 3"/>
          <p:cNvSpPr>
            <a:spLocks noGrp="1" noChangeArrowheads="1"/>
          </p:cNvSpPr>
          <p:nvPr>
            <p:ph type="body" idx="1"/>
          </p:nvPr>
        </p:nvSpPr>
        <p:spPr>
          <a:xfrm>
            <a:off x="500063" y="981075"/>
            <a:ext cx="8215312" cy="5472113"/>
          </a:xfrm>
        </p:spPr>
        <p:txBody>
          <a:bodyPr/>
          <a:lstStyle/>
          <a:p>
            <a:pPr algn="just">
              <a:lnSpc>
                <a:spcPct val="150000"/>
              </a:lnSpc>
              <a:buFontTx/>
              <a:buNone/>
            </a:pPr>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．通讯评审总发函数为</a:t>
            </a:r>
            <a:r>
              <a:rPr lang="en-US" altLang="zh-CN" sz="2400" b="1" dirty="0" smtClean="0">
                <a:latin typeface="楷体" pitchFamily="49" charset="-122"/>
                <a:ea typeface="楷体" pitchFamily="49" charset="-122"/>
              </a:rPr>
              <a:t>555409</a:t>
            </a:r>
            <a:r>
              <a:rPr lang="zh-CN" altLang="en-US" sz="2400" b="1" dirty="0" smtClean="0">
                <a:latin typeface="楷体" pitchFamily="49" charset="-122"/>
                <a:ea typeface="楷体" pitchFamily="49" charset="-122"/>
              </a:rPr>
              <a:t>份，回函数为</a:t>
            </a:r>
            <a:r>
              <a:rPr lang="en-US" altLang="zh-CN" sz="2400" b="1" dirty="0" smtClean="0">
                <a:latin typeface="楷体" pitchFamily="49" charset="-122"/>
                <a:ea typeface="楷体" pitchFamily="49" charset="-122"/>
              </a:rPr>
              <a:t>547666</a:t>
            </a:r>
            <a:r>
              <a:rPr lang="zh-CN" altLang="en-US" sz="2400" b="1" dirty="0" smtClean="0">
                <a:latin typeface="楷体" pitchFamily="49" charset="-122"/>
                <a:ea typeface="楷体" pitchFamily="49" charset="-122"/>
              </a:rPr>
              <a:t>份，回函率为</a:t>
            </a:r>
            <a:r>
              <a:rPr lang="en-US" altLang="zh-CN" sz="2400" b="1" dirty="0" smtClean="0">
                <a:latin typeface="楷体" pitchFamily="49" charset="-122"/>
                <a:ea typeface="楷体" pitchFamily="49" charset="-122"/>
              </a:rPr>
              <a:t>98.61%</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2009</a:t>
            </a:r>
            <a:r>
              <a:rPr lang="zh-CN" altLang="en-US" sz="2400" b="1" dirty="0" smtClean="0">
                <a:latin typeface="楷体" pitchFamily="49" charset="-122"/>
                <a:ea typeface="楷体" pitchFamily="49" charset="-122"/>
              </a:rPr>
              <a:t>年为</a:t>
            </a:r>
            <a:r>
              <a:rPr lang="en-US" altLang="zh-CN" sz="2400" b="1" dirty="0" smtClean="0">
                <a:latin typeface="楷体" pitchFamily="49" charset="-122"/>
                <a:ea typeface="楷体" pitchFamily="49" charset="-122"/>
              </a:rPr>
              <a:t>98.6%</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2010</a:t>
            </a:r>
            <a:r>
              <a:rPr lang="zh-CN" altLang="en-US" sz="2400" b="1" dirty="0" smtClean="0">
                <a:latin typeface="楷体" pitchFamily="49" charset="-122"/>
                <a:ea typeface="楷体" pitchFamily="49" charset="-122"/>
              </a:rPr>
              <a:t>年为</a:t>
            </a:r>
            <a:r>
              <a:rPr lang="en-US" altLang="zh-CN" sz="2400" b="1" dirty="0" smtClean="0">
                <a:latin typeface="楷体" pitchFamily="49" charset="-122"/>
                <a:ea typeface="楷体" pitchFamily="49" charset="-122"/>
              </a:rPr>
              <a:t>98.7%</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2011</a:t>
            </a:r>
            <a:r>
              <a:rPr lang="zh-CN" altLang="en-US" sz="2400" b="1" dirty="0" smtClean="0">
                <a:latin typeface="楷体" pitchFamily="49" charset="-122"/>
                <a:ea typeface="楷体" pitchFamily="49" charset="-122"/>
              </a:rPr>
              <a:t>年</a:t>
            </a:r>
            <a:r>
              <a:rPr lang="en-US" altLang="zh-CN" sz="2400" b="1" dirty="0" smtClean="0">
                <a:latin typeface="楷体" pitchFamily="49" charset="-122"/>
                <a:ea typeface="楷体" pitchFamily="49" charset="-122"/>
              </a:rPr>
              <a:t>98.97%</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2012</a:t>
            </a:r>
            <a:r>
              <a:rPr lang="zh-CN" altLang="en-US" sz="2400" b="1" dirty="0" smtClean="0">
                <a:latin typeface="楷体" pitchFamily="49" charset="-122"/>
                <a:ea typeface="楷体" pitchFamily="49" charset="-122"/>
              </a:rPr>
              <a:t>年</a:t>
            </a:r>
            <a:r>
              <a:rPr lang="en-US" altLang="zh-CN" sz="2400" b="1" dirty="0" smtClean="0">
                <a:latin typeface="楷体" pitchFamily="49" charset="-122"/>
                <a:ea typeface="楷体" pitchFamily="49" charset="-122"/>
              </a:rPr>
              <a:t>98.39%</a:t>
            </a:r>
            <a:r>
              <a:rPr lang="en-US" altLang="zh-CN" sz="2400" b="1" dirty="0" smtClean="0"/>
              <a:t> </a:t>
            </a:r>
            <a:r>
              <a:rPr lang="zh-CN" altLang="en-US" sz="2400" b="1" dirty="0" smtClean="0">
                <a:latin typeface="楷体" pitchFamily="49" charset="-122"/>
                <a:ea typeface="楷体" pitchFamily="49" charset="-122"/>
              </a:rPr>
              <a:t>）。</a:t>
            </a:r>
          </a:p>
          <a:p>
            <a:pPr algn="just">
              <a:lnSpc>
                <a:spcPct val="150000"/>
              </a:lnSpc>
              <a:buFontTx/>
              <a:buNone/>
            </a:pPr>
            <a:r>
              <a:rPr lang="en-US" altLang="zh-CN"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．参加通讯评审专家为</a:t>
            </a:r>
            <a:r>
              <a:rPr lang="en-US" altLang="en-US" sz="2400" b="1" dirty="0" smtClean="0">
                <a:latin typeface="楷体" pitchFamily="49" charset="-122"/>
                <a:ea typeface="楷体" pitchFamily="49" charset="-122"/>
              </a:rPr>
              <a:t>45360</a:t>
            </a:r>
            <a:r>
              <a:rPr lang="zh-CN" altLang="en-US" sz="2400" b="1" dirty="0" smtClean="0">
                <a:latin typeface="楷体" pitchFamily="49" charset="-122"/>
                <a:ea typeface="楷体" pitchFamily="49" charset="-122"/>
              </a:rPr>
              <a:t>人，平均每人评审申请书为</a:t>
            </a:r>
            <a:r>
              <a:rPr lang="en-US" altLang="en-US" sz="2400" b="1" dirty="0" smtClean="0">
                <a:latin typeface="楷体" pitchFamily="49" charset="-122"/>
                <a:ea typeface="楷体" pitchFamily="49" charset="-122"/>
              </a:rPr>
              <a:t>12.24</a:t>
            </a:r>
            <a:r>
              <a:rPr lang="zh-CN" altLang="en-US" sz="2400" b="1" dirty="0" smtClean="0">
                <a:latin typeface="楷体" pitchFamily="49" charset="-122"/>
                <a:ea typeface="楷体" pitchFamily="49" charset="-122"/>
              </a:rPr>
              <a:t>份，与去年基本持平（去年为</a:t>
            </a:r>
            <a:r>
              <a:rPr lang="en-US" altLang="en-US" sz="2400" b="1" dirty="0" smtClean="0">
                <a:latin typeface="楷体" pitchFamily="49" charset="-122"/>
                <a:ea typeface="楷体" pitchFamily="49" charset="-122"/>
              </a:rPr>
              <a:t>12.78</a:t>
            </a:r>
            <a:r>
              <a:rPr lang="zh-CN" altLang="en-US" sz="2400" b="1" dirty="0" smtClean="0">
                <a:latin typeface="楷体" pitchFamily="49" charset="-122"/>
                <a:ea typeface="楷体" pitchFamily="49" charset="-122"/>
              </a:rPr>
              <a:t>份）。评审</a:t>
            </a:r>
            <a:r>
              <a:rPr lang="en-US" altLang="en-US" sz="2400" b="1" dirty="0" smtClean="0">
                <a:latin typeface="楷体" pitchFamily="49" charset="-122"/>
                <a:ea typeface="楷体" pitchFamily="49" charset="-122"/>
              </a:rPr>
              <a:t>30</a:t>
            </a:r>
            <a:r>
              <a:rPr lang="zh-CN" altLang="en-US" sz="2400" b="1" dirty="0" smtClean="0">
                <a:latin typeface="楷体" pitchFamily="49" charset="-122"/>
                <a:ea typeface="楷体" pitchFamily="49" charset="-122"/>
              </a:rPr>
              <a:t>份以上申请的专家有</a:t>
            </a:r>
            <a:r>
              <a:rPr lang="en-US" altLang="en-US" sz="2400" b="1" dirty="0" smtClean="0">
                <a:latin typeface="楷体" pitchFamily="49" charset="-122"/>
                <a:ea typeface="楷体" pitchFamily="49" charset="-122"/>
              </a:rPr>
              <a:t>1256</a:t>
            </a:r>
            <a:r>
              <a:rPr lang="zh-CN" altLang="en-US" sz="2400" b="1" dirty="0" smtClean="0">
                <a:latin typeface="楷体" pitchFamily="49" charset="-122"/>
                <a:ea typeface="楷体" pitchFamily="49" charset="-122"/>
              </a:rPr>
              <a:t>人，仅评审</a:t>
            </a:r>
            <a:r>
              <a:rPr lang="en-US" altLang="en-US"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份申请书的</a:t>
            </a:r>
            <a:r>
              <a:rPr lang="en-US" altLang="en-US" sz="2400" b="1" dirty="0" smtClean="0">
                <a:latin typeface="楷体" pitchFamily="49" charset="-122"/>
                <a:ea typeface="楷体" pitchFamily="49" charset="-122"/>
              </a:rPr>
              <a:t>1995</a:t>
            </a:r>
            <a:r>
              <a:rPr lang="zh-CN" altLang="en-US" sz="2400" b="1" dirty="0" smtClean="0">
                <a:latin typeface="楷体" pitchFamily="49" charset="-122"/>
                <a:ea typeface="楷体" pitchFamily="49" charset="-122"/>
              </a:rPr>
              <a:t>人，评审</a:t>
            </a:r>
            <a:r>
              <a:rPr lang="en-US" altLang="en-US"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份申请书的</a:t>
            </a:r>
            <a:r>
              <a:rPr lang="en-US" altLang="en-US" sz="2400" b="1" dirty="0" smtClean="0">
                <a:latin typeface="楷体" pitchFamily="49" charset="-122"/>
                <a:ea typeface="楷体" pitchFamily="49" charset="-122"/>
              </a:rPr>
              <a:t>1398</a:t>
            </a:r>
            <a:r>
              <a:rPr lang="zh-CN" altLang="en-US" sz="2400" b="1" dirty="0" smtClean="0">
                <a:latin typeface="楷体" pitchFamily="49" charset="-122"/>
                <a:ea typeface="楷体" pitchFamily="49" charset="-122"/>
              </a:rPr>
              <a:t>人。</a:t>
            </a:r>
            <a:endParaRPr lang="en-US" altLang="zh-CN" sz="2400" b="1" dirty="0" smtClean="0">
              <a:latin typeface="楷体" pitchFamily="49" charset="-122"/>
              <a:ea typeface="楷体" pitchFamily="49" charset="-122"/>
            </a:endParaRPr>
          </a:p>
          <a:p>
            <a:pPr algn="just">
              <a:lnSpc>
                <a:spcPct val="150000"/>
              </a:lnSpc>
              <a:buFontTx/>
              <a:buNone/>
            </a:pPr>
            <a:r>
              <a:rPr lang="en-US" altLang="zh-CN" sz="2400" b="1" dirty="0" smtClean="0">
                <a:latin typeface="楷体" pitchFamily="49" charset="-122"/>
                <a:ea typeface="楷体" pitchFamily="49" charset="-122"/>
              </a:rPr>
              <a:t>3.  </a:t>
            </a:r>
            <a:r>
              <a:rPr lang="zh-CN" altLang="en-US" sz="2400" b="1" dirty="0" smtClean="0">
                <a:solidFill>
                  <a:srgbClr val="FF0000"/>
                </a:solidFill>
                <a:latin typeface="楷体" pitchFamily="49" charset="-122"/>
                <a:ea typeface="楷体" pitchFamily="49" charset="-122"/>
              </a:rPr>
              <a:t>各类项目通讯评审指派专家数量及有效通讯评审意见数量均符合管理办法的要求。</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14338" y="2276475"/>
            <a:ext cx="8229600" cy="1143000"/>
          </a:xfrm>
        </p:spPr>
        <p:txBody>
          <a:bodyPr/>
          <a:lstStyle/>
          <a:p>
            <a:pPr eaLnBrk="1" hangingPunct="1"/>
            <a:r>
              <a:rPr lang="zh-CN" altLang="en-US" sz="4000" dirty="0" smtClean="0">
                <a:ea typeface="黑体" pitchFamily="2" charset="-122"/>
              </a:rPr>
              <a:t>三、</a:t>
            </a:r>
            <a:r>
              <a:rPr lang="en-US" altLang="zh-CN" sz="4000" dirty="0" smtClean="0">
                <a:ea typeface="黑体" pitchFamily="2" charset="-122"/>
              </a:rPr>
              <a:t>2013</a:t>
            </a:r>
            <a:r>
              <a:rPr lang="zh-CN" altLang="en-US" sz="4000" dirty="0" smtClean="0">
                <a:ea typeface="黑体" pitchFamily="2" charset="-122"/>
              </a:rPr>
              <a:t>年资助情况介绍</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28625" y="274638"/>
            <a:ext cx="8229600" cy="922337"/>
          </a:xfrm>
        </p:spPr>
        <p:txBody>
          <a:bodyPr/>
          <a:lstStyle/>
          <a:p>
            <a:pPr eaLnBrk="1" hangingPunct="1"/>
            <a:r>
              <a:rPr lang="zh-CN" altLang="en-US" sz="3600" dirty="0" smtClean="0">
                <a:latin typeface="黑体" pitchFamily="2" charset="-122"/>
                <a:ea typeface="黑体" pitchFamily="2" charset="-122"/>
              </a:rPr>
              <a:t>（一）面上项目资助情况 </a:t>
            </a:r>
          </a:p>
        </p:txBody>
      </p:sp>
      <p:sp>
        <p:nvSpPr>
          <p:cNvPr id="22531" name="Rectangle 3"/>
          <p:cNvSpPr>
            <a:spLocks noGrp="1" noChangeArrowheads="1"/>
          </p:cNvSpPr>
          <p:nvPr>
            <p:ph type="body" idx="1"/>
          </p:nvPr>
        </p:nvSpPr>
        <p:spPr>
          <a:xfrm>
            <a:off x="500034" y="1142984"/>
            <a:ext cx="8143932" cy="5357835"/>
          </a:xfrm>
        </p:spPr>
        <p:txBody>
          <a:bodyPr/>
          <a:lstStyle/>
          <a:p>
            <a:pPr marL="0" indent="720000" algn="just">
              <a:lnSpc>
                <a:spcPts val="4000"/>
              </a:lnSpc>
              <a:buFontTx/>
              <a:buNone/>
              <a:defRPr/>
            </a:pPr>
            <a:r>
              <a:rPr lang="zh-CN" altLang="en-US" sz="2200" b="1" kern="100" dirty="0" smtClean="0">
                <a:latin typeface="楷体" pitchFamily="49" charset="-122"/>
                <a:ea typeface="楷体" pitchFamily="49" charset="-122"/>
                <a:cs typeface="Times New Roman"/>
              </a:rPr>
              <a:t>经专家评审，委务会议批准，共资助面上项目</a:t>
            </a:r>
            <a:r>
              <a:rPr lang="en-US" sz="2200" b="1" kern="100" dirty="0" smtClean="0">
                <a:latin typeface="楷体" pitchFamily="49" charset="-122"/>
                <a:ea typeface="楷体" pitchFamily="49" charset="-122"/>
                <a:cs typeface="Times New Roman"/>
              </a:rPr>
              <a:t>16194</a:t>
            </a:r>
            <a:r>
              <a:rPr lang="zh-CN" altLang="en-US" sz="2200" b="1" kern="100" dirty="0" smtClean="0">
                <a:latin typeface="楷体" pitchFamily="49" charset="-122"/>
                <a:ea typeface="楷体" pitchFamily="49" charset="-122"/>
                <a:cs typeface="Times New Roman"/>
              </a:rPr>
              <a:t>项（含青年</a:t>
            </a:r>
            <a:r>
              <a:rPr lang="en-US" sz="2200" b="1" kern="100" dirty="0" smtClean="0">
                <a:latin typeface="楷体" pitchFamily="49" charset="-122"/>
                <a:ea typeface="楷体" pitchFamily="49" charset="-122"/>
                <a:cs typeface="Times New Roman"/>
              </a:rPr>
              <a:t>-</a:t>
            </a:r>
            <a:r>
              <a:rPr lang="zh-CN" altLang="en-US" sz="2200" b="1" kern="100" dirty="0" smtClean="0">
                <a:latin typeface="楷体" pitchFamily="49" charset="-122"/>
                <a:ea typeface="楷体" pitchFamily="49" charset="-122"/>
                <a:cs typeface="Times New Roman"/>
              </a:rPr>
              <a:t>面上连续资助</a:t>
            </a:r>
            <a:r>
              <a:rPr lang="en-US" sz="2200" b="1" kern="100" dirty="0" smtClean="0">
                <a:latin typeface="楷体" pitchFamily="49" charset="-122"/>
                <a:ea typeface="楷体" pitchFamily="49" charset="-122"/>
                <a:cs typeface="Times New Roman"/>
              </a:rPr>
              <a:t>382</a:t>
            </a:r>
            <a:r>
              <a:rPr lang="zh-CN" altLang="en-US" sz="2200" b="1" kern="100" dirty="0" smtClean="0">
                <a:latin typeface="楷体" pitchFamily="49" charset="-122"/>
                <a:ea typeface="楷体" pitchFamily="49" charset="-122"/>
                <a:cs typeface="Times New Roman"/>
              </a:rPr>
              <a:t>项），资助经费</a:t>
            </a:r>
            <a:r>
              <a:rPr lang="en-US" sz="2200" b="1" kern="100" dirty="0" smtClean="0">
                <a:latin typeface="楷体" pitchFamily="49" charset="-122"/>
                <a:ea typeface="楷体" pitchFamily="49" charset="-122"/>
                <a:cs typeface="Times New Roman"/>
              </a:rPr>
              <a:t>1200000</a:t>
            </a:r>
            <a:r>
              <a:rPr lang="zh-CN" altLang="en-US" sz="2200" b="1" kern="100" dirty="0" smtClean="0">
                <a:latin typeface="楷体" pitchFamily="49" charset="-122"/>
                <a:ea typeface="楷体" pitchFamily="49" charset="-122"/>
                <a:cs typeface="Times New Roman"/>
              </a:rPr>
              <a:t>万元。</a:t>
            </a:r>
            <a:r>
              <a:rPr lang="zh-CN" altLang="en-US" sz="2200" b="1" kern="100" dirty="0" smtClean="0">
                <a:solidFill>
                  <a:srgbClr val="FF0000"/>
                </a:solidFill>
                <a:latin typeface="楷体" pitchFamily="49" charset="-122"/>
                <a:ea typeface="楷体" pitchFamily="49" charset="-122"/>
                <a:cs typeface="Times New Roman"/>
              </a:rPr>
              <a:t>平均资助强度为</a:t>
            </a:r>
            <a:r>
              <a:rPr lang="en-US" sz="2200" b="1" kern="100" dirty="0" smtClean="0">
                <a:solidFill>
                  <a:srgbClr val="FF0000"/>
                </a:solidFill>
                <a:latin typeface="楷体" pitchFamily="49" charset="-122"/>
                <a:ea typeface="楷体" pitchFamily="49" charset="-122"/>
                <a:cs typeface="Times New Roman"/>
              </a:rPr>
              <a:t>74.10</a:t>
            </a:r>
            <a:r>
              <a:rPr lang="zh-CN" altLang="en-US" sz="2200" b="1" kern="100" dirty="0" smtClean="0">
                <a:solidFill>
                  <a:srgbClr val="FF0000"/>
                </a:solidFill>
                <a:latin typeface="楷体" pitchFamily="49" charset="-122"/>
                <a:ea typeface="楷体" pitchFamily="49" charset="-122"/>
                <a:cs typeface="Times New Roman"/>
              </a:rPr>
              <a:t>万元</a:t>
            </a:r>
            <a:r>
              <a:rPr lang="en-US" sz="2200" b="1" kern="100" dirty="0" smtClean="0">
                <a:solidFill>
                  <a:srgbClr val="FF0000"/>
                </a:solidFill>
                <a:latin typeface="楷体" pitchFamily="49" charset="-122"/>
                <a:ea typeface="楷体" pitchFamily="49" charset="-122"/>
                <a:cs typeface="Times New Roman"/>
              </a:rPr>
              <a:t>/</a:t>
            </a:r>
            <a:r>
              <a:rPr lang="zh-CN" altLang="en-US" sz="2200" b="1" kern="100" dirty="0" smtClean="0">
                <a:solidFill>
                  <a:srgbClr val="FF0000"/>
                </a:solidFill>
                <a:latin typeface="楷体" pitchFamily="49" charset="-122"/>
                <a:ea typeface="楷体" pitchFamily="49" charset="-122"/>
                <a:cs typeface="Times New Roman"/>
              </a:rPr>
              <a:t>项，比去年略有提高</a:t>
            </a:r>
            <a:r>
              <a:rPr lang="zh-CN" altLang="en-US" sz="2200" b="1" kern="100" dirty="0" smtClean="0">
                <a:latin typeface="楷体" pitchFamily="49" charset="-122"/>
                <a:ea typeface="楷体" pitchFamily="49" charset="-122"/>
                <a:cs typeface="Times New Roman"/>
              </a:rPr>
              <a:t>（</a:t>
            </a:r>
            <a:r>
              <a:rPr lang="en-US" sz="2200" b="1" kern="100" dirty="0" smtClean="0">
                <a:latin typeface="楷体" pitchFamily="49" charset="-122"/>
                <a:ea typeface="楷体" pitchFamily="49" charset="-122"/>
                <a:cs typeface="Times New Roman"/>
              </a:rPr>
              <a:t>2012</a:t>
            </a:r>
            <a:r>
              <a:rPr lang="zh-CN" altLang="en-US" sz="2200" b="1" kern="100" dirty="0" smtClean="0">
                <a:latin typeface="楷体" pitchFamily="49" charset="-122"/>
                <a:ea typeface="楷体" pitchFamily="49" charset="-122"/>
                <a:cs typeface="Times New Roman"/>
              </a:rPr>
              <a:t>年为</a:t>
            </a:r>
            <a:r>
              <a:rPr lang="en-US" sz="2200" b="1" kern="100" dirty="0" smtClean="0">
                <a:latin typeface="楷体" pitchFamily="49" charset="-122"/>
                <a:ea typeface="楷体" pitchFamily="49" charset="-122"/>
                <a:cs typeface="Times New Roman"/>
              </a:rPr>
              <a:t>73.89</a:t>
            </a:r>
            <a:r>
              <a:rPr lang="zh-CN" altLang="en-US" sz="2200" b="1" kern="100" dirty="0" smtClean="0">
                <a:latin typeface="楷体" pitchFamily="49" charset="-122"/>
                <a:ea typeface="楷体" pitchFamily="49" charset="-122"/>
                <a:cs typeface="Times New Roman"/>
              </a:rPr>
              <a:t>万元</a:t>
            </a:r>
            <a:r>
              <a:rPr lang="en-US" sz="2200" b="1" kern="100" dirty="0" smtClean="0">
                <a:latin typeface="楷体" pitchFamily="49" charset="-122"/>
                <a:ea typeface="楷体" pitchFamily="49" charset="-122"/>
                <a:cs typeface="Times New Roman"/>
              </a:rPr>
              <a:t>/</a:t>
            </a:r>
            <a:r>
              <a:rPr lang="zh-CN" altLang="en-US" sz="2200" b="1" kern="100" dirty="0" smtClean="0">
                <a:latin typeface="楷体" pitchFamily="49" charset="-122"/>
                <a:ea typeface="楷体" pitchFamily="49" charset="-122"/>
                <a:cs typeface="Times New Roman"/>
              </a:rPr>
              <a:t>项）。</a:t>
            </a:r>
            <a:r>
              <a:rPr lang="zh-CN" altLang="en-US" sz="2200" b="1" kern="100" dirty="0" smtClean="0">
                <a:solidFill>
                  <a:srgbClr val="0070C0"/>
                </a:solidFill>
                <a:latin typeface="楷体" pitchFamily="49" charset="-122"/>
                <a:ea typeface="楷体" pitchFamily="49" charset="-122"/>
                <a:cs typeface="Times New Roman"/>
              </a:rPr>
              <a:t>项目数比去年减少了</a:t>
            </a:r>
            <a:r>
              <a:rPr lang="en-US" sz="2200" b="1" kern="100" dirty="0" smtClean="0">
                <a:solidFill>
                  <a:srgbClr val="0070C0"/>
                </a:solidFill>
                <a:latin typeface="楷体" pitchFamily="49" charset="-122"/>
                <a:ea typeface="楷体" pitchFamily="49" charset="-122"/>
                <a:cs typeface="Times New Roman"/>
              </a:rPr>
              <a:t>697</a:t>
            </a:r>
            <a:r>
              <a:rPr lang="zh-CN" altLang="en-US" sz="2200" b="1" kern="100" dirty="0" smtClean="0">
                <a:solidFill>
                  <a:srgbClr val="0070C0"/>
                </a:solidFill>
                <a:latin typeface="楷体" pitchFamily="49" charset="-122"/>
                <a:ea typeface="楷体" pitchFamily="49" charset="-122"/>
                <a:cs typeface="Times New Roman"/>
              </a:rPr>
              <a:t>项，减少幅度为</a:t>
            </a:r>
            <a:r>
              <a:rPr lang="en-US" sz="2200" b="1" kern="100" dirty="0" smtClean="0">
                <a:solidFill>
                  <a:srgbClr val="0070C0"/>
                </a:solidFill>
                <a:latin typeface="楷体" pitchFamily="49" charset="-122"/>
                <a:ea typeface="楷体" pitchFamily="49" charset="-122"/>
                <a:cs typeface="Times New Roman"/>
              </a:rPr>
              <a:t>4.13%</a:t>
            </a:r>
            <a:r>
              <a:rPr lang="zh-CN" altLang="en-US" sz="2200" b="1" kern="100" dirty="0" smtClean="0">
                <a:latin typeface="楷体" pitchFamily="49" charset="-122"/>
                <a:ea typeface="楷体" pitchFamily="49" charset="-122"/>
                <a:cs typeface="Times New Roman"/>
              </a:rPr>
              <a:t>；</a:t>
            </a:r>
            <a:r>
              <a:rPr lang="zh-CN" altLang="en-US" sz="2200" b="1" kern="100" dirty="0" smtClean="0">
                <a:solidFill>
                  <a:srgbClr val="FF0000"/>
                </a:solidFill>
                <a:latin typeface="楷体" pitchFamily="49" charset="-122"/>
                <a:ea typeface="楷体" pitchFamily="49" charset="-122"/>
                <a:cs typeface="Times New Roman"/>
              </a:rPr>
              <a:t>平均资助率为</a:t>
            </a:r>
            <a:r>
              <a:rPr lang="en-US" sz="2200" b="1" kern="100" dirty="0" smtClean="0">
                <a:solidFill>
                  <a:srgbClr val="FF0000"/>
                </a:solidFill>
                <a:latin typeface="楷体" pitchFamily="49" charset="-122"/>
                <a:ea typeface="楷体" pitchFamily="49" charset="-122"/>
                <a:cs typeface="Times New Roman"/>
              </a:rPr>
              <a:t>22.46%</a:t>
            </a:r>
            <a:r>
              <a:rPr lang="zh-CN" altLang="en-US" sz="2200" b="1" kern="100" dirty="0" smtClean="0">
                <a:solidFill>
                  <a:srgbClr val="FF0000"/>
                </a:solidFill>
                <a:latin typeface="楷体" pitchFamily="49" charset="-122"/>
                <a:ea typeface="楷体" pitchFamily="49" charset="-122"/>
                <a:cs typeface="Times New Roman"/>
              </a:rPr>
              <a:t>，较去年平均资助率（</a:t>
            </a:r>
            <a:r>
              <a:rPr lang="en-US" sz="2200" b="1" kern="100" dirty="0" smtClean="0">
                <a:solidFill>
                  <a:srgbClr val="FF0000"/>
                </a:solidFill>
                <a:latin typeface="楷体" pitchFamily="49" charset="-122"/>
                <a:ea typeface="楷体" pitchFamily="49" charset="-122"/>
                <a:cs typeface="Times New Roman"/>
              </a:rPr>
              <a:t>19.24%</a:t>
            </a:r>
            <a:r>
              <a:rPr lang="zh-CN" altLang="en-US" sz="2200" b="1" kern="100" dirty="0" smtClean="0">
                <a:solidFill>
                  <a:srgbClr val="FF0000"/>
                </a:solidFill>
                <a:latin typeface="楷体" pitchFamily="49" charset="-122"/>
                <a:ea typeface="楷体" pitchFamily="49" charset="-122"/>
                <a:cs typeface="Times New Roman"/>
              </a:rPr>
              <a:t>）提高了</a:t>
            </a:r>
            <a:r>
              <a:rPr lang="en-US" sz="2200" b="1" kern="100" dirty="0" smtClean="0">
                <a:solidFill>
                  <a:srgbClr val="FF0000"/>
                </a:solidFill>
                <a:latin typeface="楷体" pitchFamily="49" charset="-122"/>
                <a:ea typeface="楷体" pitchFamily="49" charset="-122"/>
                <a:cs typeface="Times New Roman"/>
              </a:rPr>
              <a:t>3</a:t>
            </a:r>
            <a:r>
              <a:rPr lang="zh-CN" altLang="en-US" sz="2200" b="1" kern="100" dirty="0" smtClean="0">
                <a:solidFill>
                  <a:srgbClr val="FF0000"/>
                </a:solidFill>
                <a:latin typeface="楷体" pitchFamily="49" charset="-122"/>
                <a:ea typeface="楷体" pitchFamily="49" charset="-122"/>
                <a:cs typeface="Times New Roman"/>
              </a:rPr>
              <a:t>个百分点</a:t>
            </a:r>
            <a:r>
              <a:rPr lang="zh-CN" altLang="en-US" sz="2200" b="1" kern="100" dirty="0" smtClean="0">
                <a:solidFill>
                  <a:srgbClr val="000000"/>
                </a:solidFill>
                <a:latin typeface="楷体" pitchFamily="49" charset="-122"/>
                <a:ea typeface="楷体" pitchFamily="49" charset="-122"/>
                <a:cs typeface="Times New Roman"/>
              </a:rPr>
              <a:t>。按执行期限统计，</a:t>
            </a:r>
            <a:r>
              <a:rPr lang="en-US" sz="2200" b="1" kern="100" dirty="0" smtClean="0">
                <a:solidFill>
                  <a:srgbClr val="000000"/>
                </a:solidFill>
                <a:latin typeface="楷体" pitchFamily="49" charset="-122"/>
                <a:ea typeface="楷体" pitchFamily="49" charset="-122"/>
                <a:cs typeface="Times New Roman"/>
              </a:rPr>
              <a:t>4</a:t>
            </a:r>
            <a:r>
              <a:rPr lang="zh-CN" altLang="en-US" sz="2200" b="1" kern="100" dirty="0" smtClean="0">
                <a:solidFill>
                  <a:srgbClr val="000000"/>
                </a:solidFill>
                <a:latin typeface="楷体" pitchFamily="49" charset="-122"/>
                <a:ea typeface="楷体" pitchFamily="49" charset="-122"/>
                <a:cs typeface="Times New Roman"/>
              </a:rPr>
              <a:t>年期项目共有</a:t>
            </a:r>
            <a:r>
              <a:rPr lang="en-US" sz="2200" b="1" kern="100" dirty="0" smtClean="0">
                <a:solidFill>
                  <a:srgbClr val="000000"/>
                </a:solidFill>
                <a:latin typeface="楷体" pitchFamily="49" charset="-122"/>
                <a:ea typeface="楷体" pitchFamily="49" charset="-122"/>
                <a:cs typeface="Times New Roman"/>
              </a:rPr>
              <a:t>15598</a:t>
            </a:r>
            <a:r>
              <a:rPr lang="zh-CN" altLang="en-US" sz="2200" b="1" kern="100" dirty="0" smtClean="0">
                <a:solidFill>
                  <a:srgbClr val="000000"/>
                </a:solidFill>
                <a:latin typeface="楷体" pitchFamily="49" charset="-122"/>
                <a:ea typeface="楷体" pitchFamily="49" charset="-122"/>
                <a:cs typeface="Times New Roman"/>
              </a:rPr>
              <a:t>项，</a:t>
            </a:r>
            <a:r>
              <a:rPr lang="en-US" sz="2200" b="1" kern="100" dirty="0" smtClean="0">
                <a:solidFill>
                  <a:srgbClr val="000000"/>
                </a:solidFill>
                <a:latin typeface="楷体" pitchFamily="49" charset="-122"/>
                <a:ea typeface="楷体" pitchFamily="49" charset="-122"/>
                <a:cs typeface="Times New Roman"/>
              </a:rPr>
              <a:t>2</a:t>
            </a:r>
            <a:r>
              <a:rPr lang="zh-CN" altLang="en-US" sz="2200" b="1" kern="100" dirty="0" smtClean="0">
                <a:solidFill>
                  <a:srgbClr val="000000"/>
                </a:solidFill>
                <a:latin typeface="楷体" pitchFamily="49" charset="-122"/>
                <a:ea typeface="楷体" pitchFamily="49" charset="-122"/>
                <a:cs typeface="Times New Roman"/>
              </a:rPr>
              <a:t>年期项目共有</a:t>
            </a:r>
            <a:r>
              <a:rPr lang="en-US" sz="2200" b="1" kern="100" dirty="0" smtClean="0">
                <a:solidFill>
                  <a:srgbClr val="000000"/>
                </a:solidFill>
                <a:latin typeface="楷体" pitchFamily="49" charset="-122"/>
                <a:ea typeface="楷体" pitchFamily="49" charset="-122"/>
                <a:cs typeface="Times New Roman"/>
              </a:rPr>
              <a:t>50</a:t>
            </a:r>
            <a:r>
              <a:rPr lang="zh-CN" altLang="en-US" sz="2200" b="1" kern="100" dirty="0" smtClean="0">
                <a:solidFill>
                  <a:srgbClr val="000000"/>
                </a:solidFill>
                <a:latin typeface="楷体" pitchFamily="49" charset="-122"/>
                <a:ea typeface="楷体" pitchFamily="49" charset="-122"/>
                <a:cs typeface="Times New Roman"/>
              </a:rPr>
              <a:t>项，</a:t>
            </a:r>
            <a:r>
              <a:rPr lang="en-US" sz="2200" b="1" kern="100" dirty="0" smtClean="0">
                <a:solidFill>
                  <a:srgbClr val="000000"/>
                </a:solidFill>
                <a:latin typeface="楷体" pitchFamily="49" charset="-122"/>
                <a:ea typeface="楷体" pitchFamily="49" charset="-122"/>
                <a:cs typeface="Times New Roman"/>
              </a:rPr>
              <a:t>1</a:t>
            </a:r>
            <a:r>
              <a:rPr lang="zh-CN" altLang="en-US" sz="2200" b="1" kern="100" dirty="0" smtClean="0">
                <a:solidFill>
                  <a:srgbClr val="000000"/>
                </a:solidFill>
                <a:latin typeface="楷体" pitchFamily="49" charset="-122"/>
                <a:ea typeface="楷体" pitchFamily="49" charset="-122"/>
                <a:cs typeface="Times New Roman"/>
              </a:rPr>
              <a:t>年期项目共有</a:t>
            </a:r>
            <a:r>
              <a:rPr lang="en-US" sz="2200" b="1" kern="100" dirty="0" smtClean="0">
                <a:solidFill>
                  <a:srgbClr val="000000"/>
                </a:solidFill>
                <a:latin typeface="楷体" pitchFamily="49" charset="-122"/>
                <a:ea typeface="楷体" pitchFamily="49" charset="-122"/>
                <a:cs typeface="Times New Roman"/>
              </a:rPr>
              <a:t>546</a:t>
            </a:r>
            <a:r>
              <a:rPr lang="zh-CN" altLang="en-US" sz="2200" b="1" kern="100" dirty="0" smtClean="0">
                <a:solidFill>
                  <a:srgbClr val="000000"/>
                </a:solidFill>
                <a:latin typeface="楷体" pitchFamily="49" charset="-122"/>
                <a:ea typeface="楷体" pitchFamily="49" charset="-122"/>
                <a:cs typeface="Times New Roman"/>
              </a:rPr>
              <a:t>项。青年</a:t>
            </a:r>
            <a:r>
              <a:rPr lang="en-US" sz="2200" b="1" kern="100" dirty="0" smtClean="0">
                <a:solidFill>
                  <a:srgbClr val="000000"/>
                </a:solidFill>
                <a:latin typeface="楷体" pitchFamily="49" charset="-122"/>
                <a:ea typeface="楷体" pitchFamily="49" charset="-122"/>
                <a:cs typeface="Times New Roman"/>
              </a:rPr>
              <a:t>-</a:t>
            </a:r>
            <a:r>
              <a:rPr lang="zh-CN" altLang="en-US" sz="2200" b="1" kern="100" dirty="0" smtClean="0">
                <a:solidFill>
                  <a:srgbClr val="000000"/>
                </a:solidFill>
                <a:latin typeface="楷体" pitchFamily="49" charset="-122"/>
                <a:ea typeface="楷体" pitchFamily="49" charset="-122"/>
                <a:cs typeface="Times New Roman"/>
              </a:rPr>
              <a:t>面上连续资助项目今年与面上项目同步进行</a:t>
            </a:r>
            <a:r>
              <a:rPr lang="en-US" sz="2200" b="1" kern="100" dirty="0" smtClean="0">
                <a:solidFill>
                  <a:srgbClr val="000000"/>
                </a:solidFill>
                <a:latin typeface="楷体" pitchFamily="49" charset="-122"/>
                <a:ea typeface="楷体" pitchFamily="49" charset="-122"/>
                <a:cs typeface="Times New Roman"/>
              </a:rPr>
              <a:t>,</a:t>
            </a:r>
            <a:r>
              <a:rPr lang="zh-CN" altLang="en-US" sz="2200" b="1" kern="100" dirty="0" smtClean="0">
                <a:solidFill>
                  <a:srgbClr val="000000"/>
                </a:solidFill>
                <a:latin typeface="楷体" pitchFamily="49" charset="-122"/>
                <a:ea typeface="楷体" pitchFamily="49" charset="-122"/>
                <a:cs typeface="Times New Roman"/>
              </a:rPr>
              <a:t>增加了通讯评审的程序，与正常的面上项目同台竞争，原计划资助</a:t>
            </a:r>
            <a:r>
              <a:rPr lang="en-US" sz="2200" b="1" kern="100" dirty="0" smtClean="0">
                <a:solidFill>
                  <a:srgbClr val="000000"/>
                </a:solidFill>
                <a:latin typeface="楷体" pitchFamily="49" charset="-122"/>
                <a:ea typeface="楷体" pitchFamily="49" charset="-122"/>
                <a:cs typeface="Times New Roman"/>
              </a:rPr>
              <a:t>408</a:t>
            </a:r>
            <a:r>
              <a:rPr lang="zh-CN" altLang="en-US" sz="2200" b="1" kern="100" dirty="0" smtClean="0">
                <a:solidFill>
                  <a:srgbClr val="000000"/>
                </a:solidFill>
                <a:latin typeface="楷体" pitchFamily="49" charset="-122"/>
                <a:ea typeface="楷体" pitchFamily="49" charset="-122"/>
                <a:cs typeface="Times New Roman"/>
              </a:rPr>
              <a:t>项，实际建议资助数量减少了</a:t>
            </a:r>
            <a:r>
              <a:rPr lang="en-US" sz="2200" b="1" kern="100" dirty="0" smtClean="0">
                <a:solidFill>
                  <a:srgbClr val="000000"/>
                </a:solidFill>
                <a:latin typeface="楷体" pitchFamily="49" charset="-122"/>
                <a:ea typeface="楷体" pitchFamily="49" charset="-122"/>
                <a:cs typeface="Times New Roman"/>
              </a:rPr>
              <a:t>26</a:t>
            </a:r>
            <a:r>
              <a:rPr lang="zh-CN" altLang="en-US" sz="2200" b="1" kern="100" dirty="0" smtClean="0">
                <a:solidFill>
                  <a:srgbClr val="000000"/>
                </a:solidFill>
                <a:latin typeface="楷体" pitchFamily="49" charset="-122"/>
                <a:ea typeface="楷体" pitchFamily="49" charset="-122"/>
                <a:cs typeface="Times New Roman"/>
              </a:rPr>
              <a:t>项，各学部有不同的增减。</a:t>
            </a:r>
            <a:endParaRPr lang="zh-CN" altLang="en-US" sz="2200" b="1" dirty="0" smtClean="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28625" y="571500"/>
            <a:ext cx="8229600" cy="993775"/>
          </a:xfrm>
        </p:spPr>
        <p:txBody>
          <a:bodyPr/>
          <a:lstStyle/>
          <a:p>
            <a:pPr eaLnBrk="1" hangingPunct="1"/>
            <a:r>
              <a:rPr lang="zh-CN" altLang="en-US" b="1" dirty="0" smtClean="0">
                <a:solidFill>
                  <a:srgbClr val="0070C0"/>
                </a:solidFill>
                <a:latin typeface="黑体" pitchFamily="2" charset="-122"/>
                <a:ea typeface="黑体" pitchFamily="2" charset="-122"/>
              </a:rPr>
              <a:t>主要内容</a:t>
            </a:r>
          </a:p>
        </p:txBody>
      </p:sp>
      <p:sp>
        <p:nvSpPr>
          <p:cNvPr id="4099" name="Rectangle 3"/>
          <p:cNvSpPr>
            <a:spLocks noGrp="1" noChangeArrowheads="1"/>
          </p:cNvSpPr>
          <p:nvPr>
            <p:ph type="body" idx="1"/>
          </p:nvPr>
        </p:nvSpPr>
        <p:spPr>
          <a:xfrm>
            <a:off x="1071563" y="1357313"/>
            <a:ext cx="7143750" cy="5072062"/>
          </a:xfrm>
        </p:spPr>
        <p:txBody>
          <a:bodyPr/>
          <a:lstStyle/>
          <a:p>
            <a:pPr marL="812800" indent="-812800" eaLnBrk="1" hangingPunct="1">
              <a:lnSpc>
                <a:spcPct val="200000"/>
              </a:lnSpc>
              <a:buNone/>
            </a:pPr>
            <a:r>
              <a:rPr lang="zh-CN" altLang="en-US" dirty="0" smtClean="0">
                <a:ea typeface="黑体" pitchFamily="2" charset="-122"/>
              </a:rPr>
              <a:t>一、</a:t>
            </a:r>
            <a:r>
              <a:rPr lang="en-US" altLang="zh-CN" dirty="0" smtClean="0">
                <a:ea typeface="黑体" pitchFamily="2" charset="-122"/>
              </a:rPr>
              <a:t>2013</a:t>
            </a:r>
            <a:r>
              <a:rPr lang="zh-CN" altLang="en-US" dirty="0" smtClean="0">
                <a:ea typeface="黑体" pitchFamily="2" charset="-122"/>
              </a:rPr>
              <a:t>年度财政预算与资助计划</a:t>
            </a:r>
            <a:endParaRPr lang="en-US" altLang="zh-CN" dirty="0" smtClean="0">
              <a:ea typeface="黑体" pitchFamily="2" charset="-122"/>
            </a:endParaRPr>
          </a:p>
          <a:p>
            <a:pPr marL="812800" indent="-812800" eaLnBrk="1" hangingPunct="1">
              <a:lnSpc>
                <a:spcPct val="200000"/>
              </a:lnSpc>
              <a:buNone/>
            </a:pPr>
            <a:r>
              <a:rPr lang="zh-CN" altLang="en-US" dirty="0" smtClean="0">
                <a:ea typeface="黑体" pitchFamily="2" charset="-122"/>
              </a:rPr>
              <a:t>二、</a:t>
            </a:r>
            <a:r>
              <a:rPr lang="en-US" altLang="zh-CN" dirty="0" smtClean="0">
                <a:ea typeface="黑体" pitchFamily="2" charset="-122"/>
              </a:rPr>
              <a:t>2013</a:t>
            </a:r>
            <a:r>
              <a:rPr lang="zh-CN" altLang="en-US" dirty="0" smtClean="0">
                <a:ea typeface="黑体" pitchFamily="2" charset="-122"/>
              </a:rPr>
              <a:t>年申请情况简介</a:t>
            </a:r>
            <a:endParaRPr lang="en-US" altLang="zh-CN" dirty="0" smtClean="0">
              <a:ea typeface="黑体" pitchFamily="2" charset="-122"/>
            </a:endParaRPr>
          </a:p>
          <a:p>
            <a:pPr marL="812800" indent="-812800" eaLnBrk="1" hangingPunct="1">
              <a:lnSpc>
                <a:spcPct val="200000"/>
              </a:lnSpc>
              <a:buNone/>
            </a:pPr>
            <a:r>
              <a:rPr lang="zh-CN" altLang="en-US" dirty="0" smtClean="0">
                <a:ea typeface="黑体" pitchFamily="2" charset="-122"/>
              </a:rPr>
              <a:t>三、</a:t>
            </a:r>
            <a:r>
              <a:rPr lang="en-US" altLang="zh-CN" dirty="0" smtClean="0">
                <a:ea typeface="黑体" pitchFamily="2" charset="-122"/>
              </a:rPr>
              <a:t>2013</a:t>
            </a:r>
            <a:r>
              <a:rPr lang="zh-CN" altLang="en-US" dirty="0" smtClean="0">
                <a:ea typeface="黑体" pitchFamily="2" charset="-122"/>
              </a:rPr>
              <a:t>年资助情况介绍</a:t>
            </a:r>
          </a:p>
          <a:p>
            <a:pPr marL="812800" indent="-812800" eaLnBrk="1" hangingPunct="1">
              <a:lnSpc>
                <a:spcPct val="200000"/>
              </a:lnSpc>
              <a:buNone/>
            </a:pPr>
            <a:r>
              <a:rPr lang="zh-CN" altLang="en-US" dirty="0" smtClean="0">
                <a:ea typeface="黑体" pitchFamily="2" charset="-122"/>
              </a:rPr>
              <a:t>四、需要注意的几个问题</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5" name="Rectangle 1"/>
          <p:cNvSpPr>
            <a:spLocks noChangeArrowheads="1"/>
          </p:cNvSpPr>
          <p:nvPr/>
        </p:nvSpPr>
        <p:spPr bwMode="auto">
          <a:xfrm>
            <a:off x="571472" y="500042"/>
            <a:ext cx="8215370" cy="400110"/>
          </a:xfrm>
          <a:prstGeom prst="rect">
            <a:avLst/>
          </a:prstGeom>
          <a:noFill/>
          <a:ln w="9525">
            <a:noFill/>
            <a:miter lim="800000"/>
            <a:headEnd/>
            <a:tailEnd/>
          </a:ln>
        </p:spPr>
        <p:txBody>
          <a:bodyPr wrap="square" anchor="ctr">
            <a:spAutoFit/>
          </a:bodyPr>
          <a:lstStyle/>
          <a:p>
            <a:pPr algn="ctr"/>
            <a:r>
              <a:rPr lang="zh-CN" altLang="en-US" sz="2000" b="1" dirty="0" smtClean="0">
                <a:latin typeface="Times New Roman" pitchFamily="18" charset="0"/>
                <a:ea typeface="仿宋_GB2312" pitchFamily="49" charset="-122"/>
                <a:cs typeface="Times New Roman" pitchFamily="18" charset="0"/>
              </a:rPr>
              <a:t>                      </a:t>
            </a:r>
            <a:r>
              <a:rPr lang="en-US" altLang="zh-CN" sz="2000" b="1" dirty="0" smtClean="0">
                <a:latin typeface="Times New Roman" pitchFamily="18" charset="0"/>
                <a:ea typeface="仿宋_GB2312" pitchFamily="49" charset="-122"/>
                <a:cs typeface="Times New Roman" pitchFamily="18" charset="0"/>
              </a:rPr>
              <a:t>2013</a:t>
            </a:r>
            <a:r>
              <a:rPr lang="zh-CN" altLang="en-US" sz="2000" b="1" dirty="0" smtClean="0">
                <a:latin typeface="Times New Roman" pitchFamily="18" charset="0"/>
                <a:ea typeface="仿宋_GB2312" pitchFamily="49" charset="-122"/>
                <a:cs typeface="Times New Roman" pitchFamily="18" charset="0"/>
              </a:rPr>
              <a:t>年度面上项目申请和资助情况                </a:t>
            </a:r>
            <a:r>
              <a:rPr lang="zh-CN" altLang="en-US" sz="1400" b="1" dirty="0" smtClean="0">
                <a:latin typeface="Times New Roman" pitchFamily="18" charset="0"/>
                <a:ea typeface="仿宋_GB2312" pitchFamily="49" charset="-122"/>
                <a:cs typeface="Times New Roman" pitchFamily="18" charset="0"/>
              </a:rPr>
              <a:t>（</a:t>
            </a:r>
            <a:r>
              <a:rPr lang="zh-CN" altLang="en-US" sz="1400" b="1" dirty="0">
                <a:latin typeface="Times New Roman" pitchFamily="18" charset="0"/>
                <a:ea typeface="仿宋_GB2312" pitchFamily="49" charset="-122"/>
                <a:cs typeface="Times New Roman" pitchFamily="18" charset="0"/>
              </a:rPr>
              <a:t>经费单位：万元）</a:t>
            </a:r>
            <a:endParaRPr lang="zh-CN" altLang="en-US" sz="1400" dirty="0">
              <a:ea typeface="仿宋_GB2312" pitchFamily="49" charset="-122"/>
              <a:cs typeface="Times New Roman" pitchFamily="18" charset="0"/>
            </a:endParaRPr>
          </a:p>
        </p:txBody>
      </p:sp>
      <p:pic>
        <p:nvPicPr>
          <p:cNvPr id="5" name="图片 4" descr="图片1.png"/>
          <p:cNvPicPr>
            <a:picLocks noChangeAspect="1"/>
          </p:cNvPicPr>
          <p:nvPr/>
        </p:nvPicPr>
        <p:blipFill>
          <a:blip r:embed="rId2"/>
          <a:stretch>
            <a:fillRect/>
          </a:stretch>
        </p:blipFill>
        <p:spPr>
          <a:xfrm>
            <a:off x="390489" y="926871"/>
            <a:ext cx="8363021" cy="543108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ChangeArrowheads="1"/>
          </p:cNvSpPr>
          <p:nvPr/>
        </p:nvSpPr>
        <p:spPr bwMode="auto">
          <a:xfrm>
            <a:off x="1993900" y="5929313"/>
            <a:ext cx="5149868" cy="369332"/>
          </a:xfrm>
          <a:prstGeom prst="rect">
            <a:avLst/>
          </a:prstGeom>
          <a:noFill/>
          <a:ln w="9525">
            <a:noFill/>
            <a:miter lim="800000"/>
            <a:headEnd/>
            <a:tailEnd/>
          </a:ln>
        </p:spPr>
        <p:txBody>
          <a:bodyPr wrap="square" anchor="ctr">
            <a:spAutoFit/>
          </a:bodyPr>
          <a:lstStyle/>
          <a:p>
            <a:pPr indent="306388" algn="ctr"/>
            <a:r>
              <a:rPr lang="en-US" altLang="zh-CN" b="1" dirty="0" smtClean="0">
                <a:latin typeface="Times New Roman" pitchFamily="18" charset="0"/>
                <a:ea typeface="仿宋_GB2312" pitchFamily="49" charset="-122"/>
                <a:cs typeface="Times New Roman" pitchFamily="18" charset="0"/>
              </a:rPr>
              <a:t>2013</a:t>
            </a:r>
            <a:r>
              <a:rPr lang="zh-CN" altLang="en-US" b="1" dirty="0">
                <a:latin typeface="Times New Roman" pitchFamily="18" charset="0"/>
                <a:ea typeface="仿宋_GB2312" pitchFamily="49" charset="-122"/>
                <a:cs typeface="Times New Roman" pitchFamily="18" charset="0"/>
              </a:rPr>
              <a:t>年度面上项目负责人年龄分布情况</a:t>
            </a:r>
            <a:endParaRPr lang="zh-CN" altLang="en-US" dirty="0">
              <a:ea typeface="仿宋_GB2312" pitchFamily="49" charset="-122"/>
              <a:cs typeface="Times New Roman" pitchFamily="18" charset="0"/>
            </a:endParaRPr>
          </a:p>
        </p:txBody>
      </p:sp>
      <p:pic>
        <p:nvPicPr>
          <p:cNvPr id="6" name="图片 5" descr="图片1.png"/>
          <p:cNvPicPr>
            <a:picLocks noChangeAspect="1"/>
          </p:cNvPicPr>
          <p:nvPr/>
        </p:nvPicPr>
        <p:blipFill>
          <a:blip r:embed="rId2"/>
          <a:stretch>
            <a:fillRect/>
          </a:stretch>
        </p:blipFill>
        <p:spPr>
          <a:xfrm>
            <a:off x="494113" y="571480"/>
            <a:ext cx="8155774" cy="537013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00"/>
          <p:cNvSpPr>
            <a:spLocks noGrp="1" noChangeArrowheads="1"/>
          </p:cNvSpPr>
          <p:nvPr>
            <p:ph type="title"/>
          </p:nvPr>
        </p:nvSpPr>
        <p:spPr>
          <a:xfrm>
            <a:off x="285720" y="1143000"/>
            <a:ext cx="8572559" cy="488950"/>
          </a:xfrm>
        </p:spPr>
        <p:txBody>
          <a:bodyPr/>
          <a:lstStyle/>
          <a:p>
            <a:pPr eaLnBrk="1" hangingPunct="1"/>
            <a:r>
              <a:rPr lang="zh-CN" altLang="en-US" sz="1800" b="1" dirty="0" smtClean="0"/>
              <a:t>                                                                                                  经费单位：万元</a:t>
            </a:r>
            <a:endParaRPr lang="zh-CN" altLang="en-US" sz="1800" b="1" dirty="0" smtClean="0">
              <a:latin typeface="黑体" pitchFamily="2" charset="-122"/>
              <a:ea typeface="黑体" pitchFamily="2" charset="-122"/>
            </a:endParaRPr>
          </a:p>
        </p:txBody>
      </p:sp>
      <p:sp>
        <p:nvSpPr>
          <p:cNvPr id="27651" name="Text Box 302"/>
          <p:cNvSpPr txBox="1">
            <a:spLocks noChangeArrowheads="1"/>
          </p:cNvSpPr>
          <p:nvPr/>
        </p:nvSpPr>
        <p:spPr bwMode="auto">
          <a:xfrm>
            <a:off x="468313" y="476250"/>
            <a:ext cx="8247091" cy="523875"/>
          </a:xfrm>
          <a:prstGeom prst="rect">
            <a:avLst/>
          </a:prstGeom>
          <a:noFill/>
          <a:ln w="9525">
            <a:noFill/>
            <a:miter lim="800000"/>
            <a:headEnd/>
            <a:tailEnd/>
          </a:ln>
        </p:spPr>
        <p:txBody>
          <a:bodyPr wrap="square">
            <a:spAutoFit/>
          </a:bodyPr>
          <a:lstStyle/>
          <a:p>
            <a:pPr algn="ctr">
              <a:spcBef>
                <a:spcPct val="50000"/>
              </a:spcBef>
            </a:pPr>
            <a:r>
              <a:rPr lang="zh-CN" altLang="en-US" sz="2800" dirty="0">
                <a:latin typeface="黑体" pitchFamily="2" charset="-122"/>
                <a:ea typeface="黑体" pitchFamily="2" charset="-122"/>
              </a:rPr>
              <a:t>（二）重点</a:t>
            </a:r>
            <a:r>
              <a:rPr lang="zh-CN" altLang="en-US" sz="2800" dirty="0" smtClean="0">
                <a:latin typeface="黑体" pitchFamily="2" charset="-122"/>
                <a:ea typeface="黑体" pitchFamily="2" charset="-122"/>
              </a:rPr>
              <a:t>项目批准资助情况</a:t>
            </a:r>
            <a:endParaRPr lang="zh-CN" altLang="en-US" sz="2800" dirty="0">
              <a:latin typeface="黑体" pitchFamily="2" charset="-122"/>
              <a:ea typeface="黑体" pitchFamily="2" charset="-122"/>
            </a:endParaRPr>
          </a:p>
        </p:txBody>
      </p:sp>
      <p:pic>
        <p:nvPicPr>
          <p:cNvPr id="5" name="图片 4" descr="图片1.png"/>
          <p:cNvPicPr>
            <a:picLocks noChangeAspect="1"/>
          </p:cNvPicPr>
          <p:nvPr/>
        </p:nvPicPr>
        <p:blipFill>
          <a:blip r:embed="rId2"/>
          <a:stretch>
            <a:fillRect/>
          </a:stretch>
        </p:blipFill>
        <p:spPr>
          <a:xfrm>
            <a:off x="213720" y="1709774"/>
            <a:ext cx="8716560" cy="479106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28675" name="矩形 4"/>
          <p:cNvSpPr>
            <a:spLocks noChangeArrowheads="1"/>
          </p:cNvSpPr>
          <p:nvPr/>
        </p:nvSpPr>
        <p:spPr bwMode="auto">
          <a:xfrm>
            <a:off x="2357438" y="5773738"/>
            <a:ext cx="4929187" cy="369887"/>
          </a:xfrm>
          <a:prstGeom prst="rect">
            <a:avLst/>
          </a:prstGeom>
          <a:noFill/>
          <a:ln w="9525">
            <a:noFill/>
            <a:miter lim="800000"/>
            <a:headEnd/>
            <a:tailEnd/>
          </a:ln>
        </p:spPr>
        <p:txBody>
          <a:bodyPr>
            <a:spAutoFit/>
          </a:bodyPr>
          <a:lstStyle/>
          <a:p>
            <a:r>
              <a:rPr lang="en-US" altLang="zh-CN" b="1" dirty="0" smtClean="0"/>
              <a:t> </a:t>
            </a:r>
            <a:r>
              <a:rPr lang="en-US" altLang="zh-CN" b="1" dirty="0"/>
              <a:t>2013</a:t>
            </a:r>
            <a:r>
              <a:rPr lang="zh-CN" altLang="en-US" b="1" dirty="0"/>
              <a:t>年度重点项目负责人年龄分布情况</a:t>
            </a:r>
            <a:endParaRPr lang="zh-CN" altLang="en-US" dirty="0"/>
          </a:p>
        </p:txBody>
      </p:sp>
      <p:pic>
        <p:nvPicPr>
          <p:cNvPr id="6" name="图片 5" descr="图片1.png"/>
          <p:cNvPicPr>
            <a:picLocks noChangeAspect="1"/>
          </p:cNvPicPr>
          <p:nvPr/>
        </p:nvPicPr>
        <p:blipFill>
          <a:blip r:embed="rId2"/>
          <a:stretch>
            <a:fillRect/>
          </a:stretch>
        </p:blipFill>
        <p:spPr>
          <a:xfrm>
            <a:off x="353916" y="571480"/>
            <a:ext cx="8436167" cy="5223841"/>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00188" y="357188"/>
            <a:ext cx="5951537" cy="584200"/>
          </a:xfrm>
          <a:prstGeom prst="rect">
            <a:avLst/>
          </a:prstGeom>
        </p:spPr>
        <p:txBody>
          <a:bodyPr wrap="none">
            <a:spAutoFit/>
          </a:bodyPr>
          <a:lstStyle/>
          <a:p>
            <a:pPr>
              <a:defRPr/>
            </a:pPr>
            <a:r>
              <a:rPr lang="zh-CN" altLang="en-US" sz="3200" b="1" kern="0" dirty="0">
                <a:solidFill>
                  <a:srgbClr val="000000"/>
                </a:solidFill>
                <a:latin typeface="黑体" pitchFamily="49" charset="-122"/>
                <a:ea typeface="黑体" pitchFamily="49" charset="-122"/>
                <a:cs typeface="+mj-cs"/>
              </a:rPr>
              <a:t>（三）重大项目申请及评审情况</a:t>
            </a:r>
          </a:p>
        </p:txBody>
      </p:sp>
      <p:sp>
        <p:nvSpPr>
          <p:cNvPr id="30723" name="Rectangle 1"/>
          <p:cNvSpPr>
            <a:spLocks noChangeArrowheads="1"/>
          </p:cNvSpPr>
          <p:nvPr/>
        </p:nvSpPr>
        <p:spPr bwMode="auto">
          <a:xfrm>
            <a:off x="500034" y="1000108"/>
            <a:ext cx="8143932" cy="5545749"/>
          </a:xfrm>
          <a:prstGeom prst="rect">
            <a:avLst/>
          </a:prstGeom>
          <a:noFill/>
          <a:ln w="9525">
            <a:noFill/>
            <a:miter lim="800000"/>
            <a:headEnd/>
            <a:tailEnd/>
          </a:ln>
        </p:spPr>
        <p:txBody>
          <a:bodyPr wrap="square" anchor="ctr">
            <a:spAutoFit/>
          </a:bodyPr>
          <a:lstStyle/>
          <a:p>
            <a:pPr indent="341313" algn="just">
              <a:lnSpc>
                <a:spcPct val="150000"/>
              </a:lnSpc>
              <a:buClr>
                <a:srgbClr val="FF0000"/>
              </a:buClr>
              <a:buFont typeface="Wingdings" pitchFamily="2" charset="2"/>
              <a:buChar char="Ø"/>
            </a:pPr>
            <a:r>
              <a:rPr lang="en-US" altLang="zh-CN" sz="2400" b="1" dirty="0">
                <a:solidFill>
                  <a:srgbClr val="000000"/>
                </a:solidFill>
                <a:latin typeface="楷体" pitchFamily="49" charset="-122"/>
                <a:ea typeface="楷体" pitchFamily="49" charset="-122"/>
                <a:cs typeface="Times New Roman" pitchFamily="18" charset="0"/>
              </a:rPr>
              <a:t>2013</a:t>
            </a:r>
            <a:r>
              <a:rPr lang="zh-CN" altLang="en-US" sz="2400" b="1" dirty="0">
                <a:solidFill>
                  <a:srgbClr val="000000"/>
                </a:solidFill>
                <a:latin typeface="楷体" pitchFamily="49" charset="-122"/>
                <a:ea typeface="楷体" pitchFamily="49" charset="-122"/>
                <a:cs typeface="Times New Roman" pitchFamily="18" charset="0"/>
              </a:rPr>
              <a:t>年度拟资助</a:t>
            </a:r>
            <a:r>
              <a:rPr lang="en-US" altLang="zh-CN" sz="2400" b="1" dirty="0">
                <a:solidFill>
                  <a:srgbClr val="000000"/>
                </a:solidFill>
                <a:latin typeface="楷体" pitchFamily="49" charset="-122"/>
                <a:ea typeface="楷体" pitchFamily="49" charset="-122"/>
                <a:cs typeface="Times New Roman" pitchFamily="18" charset="0"/>
              </a:rPr>
              <a:t>23</a:t>
            </a:r>
            <a:r>
              <a:rPr lang="zh-CN" altLang="en-US" sz="2400" b="1" dirty="0">
                <a:solidFill>
                  <a:srgbClr val="000000"/>
                </a:solidFill>
                <a:latin typeface="楷体" pitchFamily="49" charset="-122"/>
                <a:ea typeface="楷体" pitchFamily="49" charset="-122"/>
                <a:cs typeface="Times New Roman" pitchFamily="18" charset="0"/>
              </a:rPr>
              <a:t>个重大项目，包括</a:t>
            </a:r>
            <a:r>
              <a:rPr lang="en-US" altLang="zh-CN" sz="2400" b="1" dirty="0">
                <a:solidFill>
                  <a:srgbClr val="000000"/>
                </a:solidFill>
                <a:latin typeface="楷体" pitchFamily="49" charset="-122"/>
                <a:ea typeface="楷体" pitchFamily="49" charset="-122"/>
                <a:cs typeface="Times New Roman" pitchFamily="18" charset="0"/>
              </a:rPr>
              <a:t>2012</a:t>
            </a:r>
            <a:r>
              <a:rPr lang="zh-CN" altLang="en-US" sz="2400" b="1" dirty="0">
                <a:solidFill>
                  <a:srgbClr val="000000"/>
                </a:solidFill>
                <a:latin typeface="楷体" pitchFamily="49" charset="-122"/>
                <a:ea typeface="楷体" pitchFamily="49" charset="-122"/>
                <a:cs typeface="Times New Roman" pitchFamily="18" charset="0"/>
              </a:rPr>
              <a:t>年</a:t>
            </a:r>
            <a:r>
              <a:rPr lang="en-US" altLang="zh-CN" sz="2400" b="1" dirty="0">
                <a:solidFill>
                  <a:srgbClr val="000000"/>
                </a:solidFill>
                <a:latin typeface="楷体" pitchFamily="49" charset="-122"/>
                <a:ea typeface="楷体" pitchFamily="49" charset="-122"/>
                <a:cs typeface="Times New Roman" pitchFamily="18" charset="0"/>
              </a:rPr>
              <a:t>12</a:t>
            </a:r>
            <a:r>
              <a:rPr lang="zh-CN" altLang="en-US" sz="2400" b="1" dirty="0">
                <a:solidFill>
                  <a:srgbClr val="000000"/>
                </a:solidFill>
                <a:latin typeface="楷体" pitchFamily="49" charset="-122"/>
                <a:ea typeface="楷体" pitchFamily="49" charset="-122"/>
                <a:cs typeface="Times New Roman" pitchFamily="18" charset="0"/>
              </a:rPr>
              <a:t>月再</a:t>
            </a:r>
            <a:r>
              <a:rPr lang="zh-CN" altLang="en-US" sz="2400" b="1" dirty="0">
                <a:latin typeface="楷体" pitchFamily="49" charset="-122"/>
                <a:ea typeface="楷体" pitchFamily="49" charset="-122"/>
                <a:cs typeface="Times New Roman" pitchFamily="18" charset="0"/>
              </a:rPr>
              <a:t>次公布指南的“十二五”期间第二批</a:t>
            </a:r>
            <a:r>
              <a:rPr lang="en-US" altLang="zh-CN" sz="2400" b="1" dirty="0">
                <a:latin typeface="楷体" pitchFamily="49" charset="-122"/>
                <a:ea typeface="楷体" pitchFamily="49" charset="-122"/>
                <a:cs typeface="Times New Roman" pitchFamily="18" charset="0"/>
              </a:rPr>
              <a:t>4</a:t>
            </a:r>
            <a:r>
              <a:rPr lang="zh-CN" altLang="en-US" sz="2400" b="1" dirty="0">
                <a:latin typeface="楷体" pitchFamily="49" charset="-122"/>
                <a:ea typeface="楷体" pitchFamily="49" charset="-122"/>
                <a:cs typeface="Times New Roman" pitchFamily="18" charset="0"/>
              </a:rPr>
              <a:t>个重大项目和</a:t>
            </a:r>
            <a:r>
              <a:rPr lang="en-US" altLang="zh-CN" sz="2400" b="1" dirty="0">
                <a:latin typeface="楷体" pitchFamily="49" charset="-122"/>
                <a:ea typeface="楷体" pitchFamily="49" charset="-122"/>
                <a:cs typeface="Times New Roman" pitchFamily="18" charset="0"/>
              </a:rPr>
              <a:t>2013</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6</a:t>
            </a:r>
            <a:r>
              <a:rPr lang="zh-CN" altLang="en-US" sz="2400" b="1" dirty="0">
                <a:latin typeface="楷体" pitchFamily="49" charset="-122"/>
                <a:ea typeface="楷体" pitchFamily="49" charset="-122"/>
                <a:cs typeface="Times New Roman" pitchFamily="18" charset="0"/>
              </a:rPr>
              <a:t>月新公布指南的 “十二五”第三批</a:t>
            </a:r>
            <a:r>
              <a:rPr lang="en-US" altLang="zh-CN" sz="2400" b="1" dirty="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个重大项目。</a:t>
            </a:r>
          </a:p>
          <a:p>
            <a:pPr indent="341313" algn="just" eaLnBrk="0" hangingPunct="0">
              <a:lnSpc>
                <a:spcPct val="150000"/>
              </a:lnSpc>
              <a:buClr>
                <a:srgbClr val="FF0000"/>
              </a:buClr>
              <a:buFont typeface="Wingdings" pitchFamily="2" charset="2"/>
              <a:buChar char="Ø"/>
            </a:pPr>
            <a:r>
              <a:rPr lang="en-US" altLang="zh-CN" sz="2400" b="1" dirty="0">
                <a:solidFill>
                  <a:srgbClr val="000000"/>
                </a:solidFill>
                <a:latin typeface="楷体" pitchFamily="49" charset="-122"/>
                <a:ea typeface="楷体" pitchFamily="49" charset="-122"/>
                <a:cs typeface="Times New Roman" pitchFamily="18" charset="0"/>
              </a:rPr>
              <a:t>2012</a:t>
            </a:r>
            <a:r>
              <a:rPr lang="zh-CN" altLang="en-US" sz="2400" b="1" dirty="0">
                <a:solidFill>
                  <a:srgbClr val="000000"/>
                </a:solidFill>
                <a:latin typeface="楷体" pitchFamily="49" charset="-122"/>
                <a:ea typeface="楷体" pitchFamily="49" charset="-122"/>
                <a:cs typeface="Times New Roman" pitchFamily="18" charset="0"/>
              </a:rPr>
              <a:t>年</a:t>
            </a:r>
            <a:r>
              <a:rPr lang="en-US" altLang="zh-CN" sz="2400" b="1" dirty="0">
                <a:solidFill>
                  <a:srgbClr val="000000"/>
                </a:solidFill>
                <a:latin typeface="楷体" pitchFamily="49" charset="-122"/>
                <a:ea typeface="楷体" pitchFamily="49" charset="-122"/>
                <a:cs typeface="Times New Roman" pitchFamily="18" charset="0"/>
              </a:rPr>
              <a:t>12</a:t>
            </a:r>
            <a:r>
              <a:rPr lang="zh-CN" altLang="en-US" sz="2400" b="1" dirty="0">
                <a:solidFill>
                  <a:srgbClr val="000000"/>
                </a:solidFill>
                <a:latin typeface="楷体" pitchFamily="49" charset="-122"/>
                <a:ea typeface="楷体" pitchFamily="49" charset="-122"/>
                <a:cs typeface="Times New Roman" pitchFamily="18" charset="0"/>
              </a:rPr>
              <a:t>月再次公布的“十二五”期间第二批</a:t>
            </a:r>
            <a:r>
              <a:rPr lang="en-US" altLang="zh-CN" sz="2400" b="1" dirty="0">
                <a:solidFill>
                  <a:srgbClr val="000000"/>
                </a:solidFill>
                <a:latin typeface="楷体" pitchFamily="49" charset="-122"/>
                <a:ea typeface="楷体" pitchFamily="49" charset="-122"/>
                <a:cs typeface="Times New Roman" pitchFamily="18" charset="0"/>
              </a:rPr>
              <a:t>4</a:t>
            </a:r>
            <a:r>
              <a:rPr lang="zh-CN" altLang="en-US" sz="2400" b="1" dirty="0">
                <a:solidFill>
                  <a:srgbClr val="000000"/>
                </a:solidFill>
                <a:latin typeface="楷体" pitchFamily="49" charset="-122"/>
                <a:ea typeface="楷体" pitchFamily="49" charset="-122"/>
                <a:cs typeface="Times New Roman" pitchFamily="18" charset="0"/>
              </a:rPr>
              <a:t>个重大项目，共接收重大项目整体申请</a:t>
            </a:r>
            <a:r>
              <a:rPr lang="en-US" altLang="zh-CN" sz="2400" b="1" dirty="0">
                <a:solidFill>
                  <a:srgbClr val="000000"/>
                </a:solidFill>
                <a:latin typeface="楷体" pitchFamily="49" charset="-122"/>
                <a:ea typeface="楷体" pitchFamily="49" charset="-122"/>
                <a:cs typeface="Times New Roman" pitchFamily="18" charset="0"/>
              </a:rPr>
              <a:t>9</a:t>
            </a:r>
            <a:r>
              <a:rPr lang="zh-CN" altLang="en-US" sz="2400" b="1" dirty="0">
                <a:solidFill>
                  <a:srgbClr val="000000"/>
                </a:solidFill>
                <a:latin typeface="楷体" pitchFamily="49" charset="-122"/>
                <a:ea typeface="楷体" pitchFamily="49" charset="-122"/>
                <a:cs typeface="Times New Roman" pitchFamily="18" charset="0"/>
              </a:rPr>
              <a:t>项。其中，医学科学部“糖代谢稳态失衡的发生与发展”重大项目已完成评审。</a:t>
            </a:r>
          </a:p>
          <a:p>
            <a:pPr indent="341313" algn="just" eaLnBrk="0" hangingPunct="0">
              <a:lnSpc>
                <a:spcPct val="150000"/>
              </a:lnSpc>
              <a:buClr>
                <a:srgbClr val="FF0000"/>
              </a:buClr>
              <a:buFont typeface="Wingdings" pitchFamily="2" charset="2"/>
              <a:buChar char="Ø"/>
            </a:pPr>
            <a:r>
              <a:rPr lang="en-US" altLang="zh-CN" sz="2400" b="1" dirty="0">
                <a:solidFill>
                  <a:srgbClr val="000000"/>
                </a:solidFill>
                <a:latin typeface="楷体" pitchFamily="49" charset="-122"/>
                <a:ea typeface="楷体" pitchFamily="49" charset="-122"/>
                <a:cs typeface="Times New Roman" pitchFamily="18" charset="0"/>
              </a:rPr>
              <a:t>2013</a:t>
            </a:r>
            <a:r>
              <a:rPr lang="zh-CN" altLang="en-US" sz="2400" b="1" dirty="0">
                <a:solidFill>
                  <a:srgbClr val="000000"/>
                </a:solidFill>
                <a:latin typeface="楷体" pitchFamily="49" charset="-122"/>
                <a:ea typeface="楷体" pitchFamily="49" charset="-122"/>
                <a:cs typeface="Times New Roman" pitchFamily="18" charset="0"/>
              </a:rPr>
              <a:t>年</a:t>
            </a:r>
            <a:r>
              <a:rPr lang="en-US" altLang="zh-CN" sz="2400" b="1" dirty="0">
                <a:solidFill>
                  <a:srgbClr val="000000"/>
                </a:solidFill>
                <a:latin typeface="楷体" pitchFamily="49" charset="-122"/>
                <a:ea typeface="楷体" pitchFamily="49" charset="-122"/>
                <a:cs typeface="Times New Roman" pitchFamily="18" charset="0"/>
              </a:rPr>
              <a:t>6</a:t>
            </a:r>
            <a:r>
              <a:rPr lang="zh-CN" altLang="en-US" sz="2400" b="1" dirty="0">
                <a:solidFill>
                  <a:srgbClr val="000000"/>
                </a:solidFill>
                <a:latin typeface="楷体" pitchFamily="49" charset="-122"/>
                <a:ea typeface="楷体" pitchFamily="49" charset="-122"/>
                <a:cs typeface="Times New Roman" pitchFamily="18" charset="0"/>
              </a:rPr>
              <a:t>月</a:t>
            </a:r>
            <a:r>
              <a:rPr lang="en-US" altLang="zh-CN" sz="2400" b="1" dirty="0">
                <a:solidFill>
                  <a:srgbClr val="000000"/>
                </a:solidFill>
                <a:latin typeface="楷体" pitchFamily="49" charset="-122"/>
                <a:ea typeface="楷体" pitchFamily="49" charset="-122"/>
                <a:cs typeface="Times New Roman" pitchFamily="18" charset="0"/>
              </a:rPr>
              <a:t>17</a:t>
            </a:r>
            <a:r>
              <a:rPr lang="zh-CN" altLang="en-US" sz="2400" b="1" dirty="0">
                <a:solidFill>
                  <a:srgbClr val="000000"/>
                </a:solidFill>
                <a:latin typeface="楷体" pitchFamily="49" charset="-122"/>
                <a:ea typeface="楷体" pitchFamily="49" charset="-122"/>
                <a:cs typeface="Times New Roman" pitchFamily="18" charset="0"/>
              </a:rPr>
              <a:t>日公</a:t>
            </a:r>
            <a:r>
              <a:rPr lang="zh-CN" altLang="en-US" sz="2400" b="1" dirty="0">
                <a:latin typeface="楷体" pitchFamily="49" charset="-122"/>
                <a:ea typeface="楷体" pitchFamily="49" charset="-122"/>
                <a:cs typeface="Times New Roman" pitchFamily="18" charset="0"/>
              </a:rPr>
              <a:t>布指南的</a:t>
            </a:r>
            <a:r>
              <a:rPr lang="zh-CN" altLang="en-US" sz="2400" b="1" dirty="0">
                <a:solidFill>
                  <a:srgbClr val="000000"/>
                </a:solidFill>
                <a:latin typeface="楷体" pitchFamily="49" charset="-122"/>
                <a:ea typeface="楷体" pitchFamily="49" charset="-122"/>
                <a:cs typeface="Times New Roman" pitchFamily="18" charset="0"/>
              </a:rPr>
              <a:t>“十二五”第三批</a:t>
            </a:r>
            <a:r>
              <a:rPr lang="en-US" altLang="zh-CN" sz="2400" b="1" dirty="0">
                <a:solidFill>
                  <a:srgbClr val="000000"/>
                </a:solidFill>
                <a:latin typeface="楷体" pitchFamily="49" charset="-122"/>
                <a:ea typeface="楷体" pitchFamily="49" charset="-122"/>
                <a:cs typeface="Times New Roman" pitchFamily="18" charset="0"/>
              </a:rPr>
              <a:t>19</a:t>
            </a:r>
            <a:r>
              <a:rPr lang="zh-CN" altLang="en-US" sz="2400" b="1" dirty="0">
                <a:solidFill>
                  <a:srgbClr val="000000"/>
                </a:solidFill>
                <a:latin typeface="楷体" pitchFamily="49" charset="-122"/>
                <a:ea typeface="楷体" pitchFamily="49" charset="-122"/>
                <a:cs typeface="Times New Roman" pitchFamily="18" charset="0"/>
              </a:rPr>
              <a:t>个重大项目，根据“关于</a:t>
            </a:r>
            <a:r>
              <a:rPr lang="en-US" altLang="zh-CN" sz="2400" b="1" dirty="0">
                <a:solidFill>
                  <a:srgbClr val="000000"/>
                </a:solidFill>
                <a:latin typeface="楷体" pitchFamily="49" charset="-122"/>
                <a:ea typeface="楷体" pitchFamily="49" charset="-122"/>
                <a:cs typeface="Times New Roman" pitchFamily="18" charset="0"/>
              </a:rPr>
              <a:t>2013</a:t>
            </a:r>
            <a:r>
              <a:rPr lang="zh-CN" altLang="en-US" sz="2400" b="1" dirty="0">
                <a:solidFill>
                  <a:srgbClr val="000000"/>
                </a:solidFill>
                <a:latin typeface="楷体" pitchFamily="49" charset="-122"/>
                <a:ea typeface="楷体" pitchFamily="49" charset="-122"/>
                <a:cs typeface="Times New Roman" pitchFamily="18" charset="0"/>
              </a:rPr>
              <a:t>年度重大项目和重大研究计划立项工作安排的通知”要求，评审工作按计划进度在</a:t>
            </a:r>
            <a:r>
              <a:rPr lang="en-US" altLang="zh-CN" sz="2400" b="1" dirty="0">
                <a:solidFill>
                  <a:srgbClr val="000000"/>
                </a:solidFill>
                <a:latin typeface="楷体" pitchFamily="49" charset="-122"/>
                <a:ea typeface="楷体" pitchFamily="49" charset="-122"/>
                <a:cs typeface="Times New Roman" pitchFamily="18" charset="0"/>
              </a:rPr>
              <a:t>10</a:t>
            </a:r>
            <a:r>
              <a:rPr lang="zh-CN" altLang="en-US" sz="2400" b="1" dirty="0">
                <a:solidFill>
                  <a:srgbClr val="000000"/>
                </a:solidFill>
                <a:latin typeface="楷体" pitchFamily="49" charset="-122"/>
                <a:ea typeface="楷体" pitchFamily="49" charset="-122"/>
                <a:cs typeface="Times New Roman" pitchFamily="18" charset="0"/>
              </a:rPr>
              <a:t>月</a:t>
            </a:r>
            <a:r>
              <a:rPr lang="en-US" altLang="zh-CN" sz="2400" b="1" dirty="0">
                <a:solidFill>
                  <a:srgbClr val="000000"/>
                </a:solidFill>
                <a:latin typeface="楷体" pitchFamily="49" charset="-122"/>
                <a:ea typeface="楷体" pitchFamily="49" charset="-122"/>
                <a:cs typeface="Times New Roman" pitchFamily="18" charset="0"/>
              </a:rPr>
              <a:t>18</a:t>
            </a:r>
            <a:r>
              <a:rPr lang="zh-CN" altLang="en-US" sz="2400" b="1" dirty="0">
                <a:solidFill>
                  <a:srgbClr val="000000"/>
                </a:solidFill>
                <a:latin typeface="楷体" pitchFamily="49" charset="-122"/>
                <a:ea typeface="楷体" pitchFamily="49" charset="-122"/>
                <a:cs typeface="Times New Roman" pitchFamily="18" charset="0"/>
              </a:rPr>
              <a:t>日前</a:t>
            </a:r>
            <a:r>
              <a:rPr lang="zh-CN" altLang="en-US" sz="2400" b="1" dirty="0" smtClean="0">
                <a:solidFill>
                  <a:srgbClr val="000000"/>
                </a:solidFill>
                <a:latin typeface="楷体" pitchFamily="49" charset="-122"/>
                <a:ea typeface="楷体" pitchFamily="49" charset="-122"/>
                <a:cs typeface="Times New Roman" pitchFamily="18" charset="0"/>
              </a:rPr>
              <a:t>完成</a:t>
            </a:r>
            <a:r>
              <a:rPr lang="zh-CN" altLang="en-US" sz="2400" b="1" dirty="0" smtClean="0">
                <a:latin typeface="楷体" pitchFamily="49" charset="-122"/>
                <a:ea typeface="楷体" pitchFamily="49" charset="-122"/>
                <a:cs typeface="Times New Roman" pitchFamily="18" charset="0"/>
              </a:rPr>
              <a:t>。 </a:t>
            </a:r>
            <a:endParaRPr lang="zh-CN" altLang="en-US" sz="2400" b="1" dirty="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sz="3600" dirty="0" smtClean="0">
                <a:ea typeface="黑体" pitchFamily="2" charset="-122"/>
              </a:rPr>
              <a:t>（四）重大国际（地区）合作研究项目申请与批准资助情况</a:t>
            </a:r>
          </a:p>
        </p:txBody>
      </p:sp>
      <p:sp>
        <p:nvSpPr>
          <p:cNvPr id="32771" name="Text Box 378"/>
          <p:cNvSpPr txBox="1">
            <a:spLocks noChangeArrowheads="1"/>
          </p:cNvSpPr>
          <p:nvPr/>
        </p:nvSpPr>
        <p:spPr bwMode="auto">
          <a:xfrm>
            <a:off x="357158" y="1392238"/>
            <a:ext cx="8286807" cy="1131079"/>
          </a:xfrm>
          <a:prstGeom prst="rect">
            <a:avLst/>
          </a:prstGeom>
          <a:noFill/>
          <a:ln w="9525">
            <a:noFill/>
            <a:miter lim="800000"/>
            <a:headEnd/>
            <a:tailEnd/>
          </a:ln>
        </p:spPr>
        <p:txBody>
          <a:bodyPr wrap="square">
            <a:spAutoFit/>
          </a:bodyPr>
          <a:lstStyle/>
          <a:p>
            <a:pPr indent="801688" algn="just">
              <a:lnSpc>
                <a:spcPct val="125000"/>
              </a:lnSpc>
              <a:spcBef>
                <a:spcPct val="50000"/>
              </a:spcBef>
            </a:pPr>
            <a:r>
              <a:rPr lang="en-US" altLang="zh-CN" b="1" dirty="0">
                <a:latin typeface="楷体" pitchFamily="49" charset="-122"/>
                <a:ea typeface="楷体" pitchFamily="49" charset="-122"/>
              </a:rPr>
              <a:t>2013</a:t>
            </a:r>
            <a:r>
              <a:rPr lang="zh-CN" altLang="en-US" b="1" dirty="0">
                <a:latin typeface="楷体" pitchFamily="49" charset="-122"/>
                <a:ea typeface="楷体" pitchFamily="49" charset="-122"/>
              </a:rPr>
              <a:t>年度，重大合作研究项目的申请数量仍保持上升势头，受理申请</a:t>
            </a:r>
            <a:r>
              <a:rPr lang="en-US" altLang="zh-CN" b="1" dirty="0">
                <a:latin typeface="楷体" pitchFamily="49" charset="-122"/>
                <a:ea typeface="楷体" pitchFamily="49" charset="-122"/>
              </a:rPr>
              <a:t>487</a:t>
            </a:r>
            <a:r>
              <a:rPr lang="zh-CN" altLang="en-US" b="1" dirty="0">
                <a:latin typeface="楷体" pitchFamily="49" charset="-122"/>
                <a:ea typeface="楷体" pitchFamily="49" charset="-122"/>
              </a:rPr>
              <a:t>项，比</a:t>
            </a:r>
            <a:r>
              <a:rPr lang="en-US" altLang="zh-CN" b="1" dirty="0">
                <a:latin typeface="楷体" pitchFamily="49" charset="-122"/>
                <a:ea typeface="楷体" pitchFamily="49" charset="-122"/>
              </a:rPr>
              <a:t>2012</a:t>
            </a:r>
            <a:r>
              <a:rPr lang="zh-CN" altLang="en-US" b="1" dirty="0">
                <a:latin typeface="楷体" pitchFamily="49" charset="-122"/>
                <a:ea typeface="楷体" pitchFamily="49" charset="-122"/>
              </a:rPr>
              <a:t>年的</a:t>
            </a:r>
            <a:r>
              <a:rPr lang="en-US" altLang="zh-CN" b="1" dirty="0">
                <a:latin typeface="楷体" pitchFamily="49" charset="-122"/>
                <a:ea typeface="楷体" pitchFamily="49" charset="-122"/>
              </a:rPr>
              <a:t>417</a:t>
            </a:r>
            <a:r>
              <a:rPr lang="zh-CN" altLang="en-US" b="1" dirty="0">
                <a:latin typeface="楷体" pitchFamily="49" charset="-122"/>
                <a:ea typeface="楷体" pitchFamily="49" charset="-122"/>
              </a:rPr>
              <a:t>项增长了</a:t>
            </a:r>
            <a:r>
              <a:rPr lang="en-US" altLang="zh-CN" b="1" dirty="0">
                <a:latin typeface="楷体" pitchFamily="49" charset="-122"/>
                <a:ea typeface="楷体" pitchFamily="49" charset="-122"/>
              </a:rPr>
              <a:t>16.79%</a:t>
            </a:r>
            <a:r>
              <a:rPr lang="zh-CN" altLang="en-US" b="1" dirty="0">
                <a:latin typeface="楷体" pitchFamily="49" charset="-122"/>
                <a:ea typeface="楷体" pitchFamily="49" charset="-122"/>
              </a:rPr>
              <a:t>。各科学部经过初审和通讯评审，推荐会议评审项目</a:t>
            </a:r>
            <a:r>
              <a:rPr lang="en-US" altLang="zh-CN" b="1" dirty="0">
                <a:latin typeface="楷体" pitchFamily="49" charset="-122"/>
                <a:ea typeface="楷体" pitchFamily="49" charset="-122"/>
              </a:rPr>
              <a:t>148</a:t>
            </a:r>
            <a:r>
              <a:rPr lang="zh-CN" altLang="en-US" b="1" dirty="0">
                <a:latin typeface="楷体" pitchFamily="49" charset="-122"/>
                <a:ea typeface="楷体" pitchFamily="49" charset="-122"/>
              </a:rPr>
              <a:t>项（占申请总数的</a:t>
            </a:r>
            <a:r>
              <a:rPr lang="en-US" altLang="zh-CN" b="1" dirty="0">
                <a:latin typeface="楷体" pitchFamily="49" charset="-122"/>
                <a:ea typeface="楷体" pitchFamily="49" charset="-122"/>
              </a:rPr>
              <a:t>30.39%</a:t>
            </a:r>
            <a:r>
              <a:rPr lang="zh-CN" altLang="en-US" b="1" dirty="0" smtClean="0">
                <a:latin typeface="楷体" pitchFamily="49" charset="-122"/>
                <a:ea typeface="楷体" pitchFamily="49" charset="-122"/>
              </a:rPr>
              <a:t>），批准资助</a:t>
            </a:r>
            <a:r>
              <a:rPr lang="en-US" altLang="zh-CN" b="1" dirty="0">
                <a:latin typeface="楷体" pitchFamily="49" charset="-122"/>
                <a:ea typeface="楷体" pitchFamily="49" charset="-122"/>
              </a:rPr>
              <a:t>109</a:t>
            </a:r>
            <a:r>
              <a:rPr lang="zh-CN" altLang="en-US" b="1" dirty="0">
                <a:latin typeface="楷体" pitchFamily="49" charset="-122"/>
                <a:ea typeface="楷体" pitchFamily="49" charset="-122"/>
              </a:rPr>
              <a:t>项，总计金额</a:t>
            </a:r>
            <a:r>
              <a:rPr lang="en-US" altLang="zh-CN" b="1" dirty="0">
                <a:latin typeface="楷体" pitchFamily="49" charset="-122"/>
                <a:ea typeface="楷体" pitchFamily="49" charset="-122"/>
              </a:rPr>
              <a:t>3</a:t>
            </a:r>
            <a:r>
              <a:rPr lang="zh-CN" altLang="en-US" b="1" dirty="0">
                <a:latin typeface="楷体" pitchFamily="49" charset="-122"/>
                <a:ea typeface="楷体" pitchFamily="49" charset="-122"/>
              </a:rPr>
              <a:t>亿元。</a:t>
            </a:r>
            <a:endParaRPr lang="zh-CN" altLang="en-US" b="1" dirty="0">
              <a:solidFill>
                <a:srgbClr val="000000"/>
              </a:solidFill>
              <a:latin typeface="楷体" pitchFamily="49" charset="-122"/>
              <a:ea typeface="楷体" pitchFamily="49" charset="-122"/>
              <a:cs typeface="Times New Roman" pitchFamily="18" charset="0"/>
            </a:endParaRPr>
          </a:p>
        </p:txBody>
      </p:sp>
      <p:sp>
        <p:nvSpPr>
          <p:cNvPr id="32865" name="矩形 4"/>
          <p:cNvSpPr>
            <a:spLocks noChangeArrowheads="1"/>
          </p:cNvSpPr>
          <p:nvPr/>
        </p:nvSpPr>
        <p:spPr bwMode="auto">
          <a:xfrm>
            <a:off x="428596" y="2714620"/>
            <a:ext cx="8143932" cy="369887"/>
          </a:xfrm>
          <a:prstGeom prst="rect">
            <a:avLst/>
          </a:prstGeom>
          <a:noFill/>
          <a:ln w="9525">
            <a:noFill/>
            <a:miter lim="800000"/>
            <a:headEnd/>
            <a:tailEnd/>
          </a:ln>
        </p:spPr>
        <p:txBody>
          <a:bodyPr wrap="square">
            <a:spAutoFit/>
          </a:bodyPr>
          <a:lstStyle/>
          <a:p>
            <a:r>
              <a:rPr lang="en-US" altLang="zh-CN" b="1" dirty="0" smtClean="0"/>
              <a:t> </a:t>
            </a:r>
            <a:r>
              <a:rPr lang="zh-CN" altLang="en-US" b="1" dirty="0" smtClean="0"/>
              <a:t>         重大</a:t>
            </a:r>
            <a:r>
              <a:rPr lang="zh-CN" altLang="en-US" b="1" dirty="0"/>
              <a:t>国际（地区）合作研究项目申请</a:t>
            </a:r>
            <a:r>
              <a:rPr lang="zh-CN" altLang="en-US" b="1" dirty="0" smtClean="0"/>
              <a:t>与资助情况             </a:t>
            </a:r>
            <a:r>
              <a:rPr lang="zh-CN" altLang="en-US" sz="1200" b="1" dirty="0" smtClean="0"/>
              <a:t>（</a:t>
            </a:r>
            <a:r>
              <a:rPr lang="zh-CN" altLang="en-US" sz="1200" b="1" dirty="0"/>
              <a:t>经费单位：万元）</a:t>
            </a:r>
            <a:endParaRPr lang="zh-CN" altLang="en-US" sz="1200" dirty="0"/>
          </a:p>
        </p:txBody>
      </p:sp>
      <p:pic>
        <p:nvPicPr>
          <p:cNvPr id="6" name="图片 5" descr="图片1.png"/>
          <p:cNvPicPr>
            <a:picLocks noChangeAspect="1"/>
          </p:cNvPicPr>
          <p:nvPr/>
        </p:nvPicPr>
        <p:blipFill>
          <a:blip r:embed="rId2"/>
          <a:stretch>
            <a:fillRect/>
          </a:stretch>
        </p:blipFill>
        <p:spPr>
          <a:xfrm>
            <a:off x="320391" y="3198783"/>
            <a:ext cx="8503218" cy="323061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214438" y="5572125"/>
            <a:ext cx="6929437" cy="369888"/>
          </a:xfrm>
          <a:prstGeom prst="rect">
            <a:avLst/>
          </a:prstGeom>
          <a:noFill/>
          <a:ln w="9525">
            <a:noFill/>
            <a:miter lim="800000"/>
            <a:headEnd/>
            <a:tailEnd/>
          </a:ln>
        </p:spPr>
        <p:txBody>
          <a:bodyPr>
            <a:spAutoFit/>
          </a:bodyPr>
          <a:lstStyle/>
          <a:p>
            <a:pPr algn="ctr"/>
            <a:r>
              <a:rPr lang="en-US" altLang="zh-CN" b="1" dirty="0" smtClean="0"/>
              <a:t> </a:t>
            </a:r>
            <a:r>
              <a:rPr lang="en-US" altLang="zh-CN" b="1" dirty="0"/>
              <a:t>2013</a:t>
            </a:r>
            <a:r>
              <a:rPr lang="zh-CN" altLang="en-US" b="1" dirty="0"/>
              <a:t>年度重大国际合作研究项目各学部资助经费分布情况</a:t>
            </a:r>
            <a:endParaRPr lang="zh-CN" altLang="en-US" dirty="0"/>
          </a:p>
        </p:txBody>
      </p:sp>
      <p:pic>
        <p:nvPicPr>
          <p:cNvPr id="6" name="图片 5" descr="图片1.png"/>
          <p:cNvPicPr>
            <a:picLocks noChangeAspect="1"/>
          </p:cNvPicPr>
          <p:nvPr/>
        </p:nvPicPr>
        <p:blipFill>
          <a:blip r:embed="rId2"/>
          <a:stretch>
            <a:fillRect/>
          </a:stretch>
        </p:blipFill>
        <p:spPr>
          <a:xfrm>
            <a:off x="1256050" y="714356"/>
            <a:ext cx="6631900" cy="49739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4"/>
          <p:cNvSpPr txBox="1">
            <a:spLocks noChangeArrowheads="1"/>
          </p:cNvSpPr>
          <p:nvPr/>
        </p:nvSpPr>
        <p:spPr bwMode="auto">
          <a:xfrm>
            <a:off x="500063" y="1330325"/>
            <a:ext cx="8072437" cy="5084084"/>
          </a:xfrm>
          <a:prstGeom prst="rect">
            <a:avLst/>
          </a:prstGeom>
          <a:noFill/>
          <a:ln w="9525">
            <a:noFill/>
            <a:miter lim="800000"/>
            <a:headEnd/>
            <a:tailEnd/>
          </a:ln>
        </p:spPr>
        <p:txBody>
          <a:bodyPr wrap="square">
            <a:spAutoFit/>
          </a:bodyPr>
          <a:lstStyle/>
          <a:p>
            <a:pPr indent="720000" algn="just">
              <a:lnSpc>
                <a:spcPct val="150000"/>
              </a:lnSpc>
              <a:defRPr/>
            </a:pPr>
            <a:r>
              <a:rPr lang="zh-CN" altLang="en-US" sz="2800" b="1" kern="100" dirty="0" smtClean="0">
                <a:latin typeface="楷体" pitchFamily="49" charset="-122"/>
                <a:ea typeface="楷体" pitchFamily="49" charset="-122"/>
              </a:rPr>
              <a:t>申请：</a:t>
            </a:r>
            <a:endParaRPr lang="en-US" altLang="zh-CN" sz="2800" b="1" kern="100" dirty="0" smtClean="0">
              <a:latin typeface="楷体" pitchFamily="49" charset="-122"/>
              <a:ea typeface="楷体" pitchFamily="49" charset="-122"/>
            </a:endParaRPr>
          </a:p>
          <a:p>
            <a:pPr indent="720000" algn="just">
              <a:lnSpc>
                <a:spcPct val="150000"/>
              </a:lnSpc>
              <a:defRPr/>
            </a:pPr>
            <a:r>
              <a:rPr lang="en-US" sz="2400" b="1" kern="100" dirty="0" smtClean="0">
                <a:latin typeface="楷体" pitchFamily="49" charset="-122"/>
                <a:ea typeface="楷体" pitchFamily="49" charset="-122"/>
              </a:rPr>
              <a:t>2013</a:t>
            </a:r>
            <a:r>
              <a:rPr lang="zh-CN" altLang="en-US" sz="2400" b="1" kern="100" dirty="0">
                <a:latin typeface="楷体" pitchFamily="49" charset="-122"/>
                <a:ea typeface="楷体" pitchFamily="49" charset="-122"/>
                <a:cs typeface="Times New Roman"/>
              </a:rPr>
              <a:t>年度国家杰出青年科学基金项目申请</a:t>
            </a:r>
            <a:r>
              <a:rPr lang="en-US" sz="2400" b="1" kern="100" dirty="0">
                <a:latin typeface="楷体" pitchFamily="49" charset="-122"/>
                <a:ea typeface="楷体" pitchFamily="49" charset="-122"/>
              </a:rPr>
              <a:t>1978</a:t>
            </a:r>
            <a:r>
              <a:rPr lang="zh-CN" altLang="en-US" sz="2400" b="1" kern="100" dirty="0">
                <a:latin typeface="楷体" pitchFamily="49" charset="-122"/>
                <a:ea typeface="楷体" pitchFamily="49" charset="-122"/>
                <a:cs typeface="Times New Roman"/>
              </a:rPr>
              <a:t>人，其中外籍</a:t>
            </a:r>
            <a:r>
              <a:rPr lang="en-US" sz="2400" b="1" kern="100" dirty="0">
                <a:latin typeface="楷体" pitchFamily="49" charset="-122"/>
                <a:ea typeface="楷体" pitchFamily="49" charset="-122"/>
              </a:rPr>
              <a:t>19</a:t>
            </a:r>
            <a:r>
              <a:rPr lang="zh-CN" altLang="en-US" sz="2400" b="1" kern="100" dirty="0">
                <a:latin typeface="楷体" pitchFamily="49" charset="-122"/>
                <a:ea typeface="楷体" pitchFamily="49" charset="-122"/>
                <a:cs typeface="Times New Roman"/>
              </a:rPr>
              <a:t>人、中国香港</a:t>
            </a:r>
            <a:r>
              <a:rPr lang="en-US" sz="2400" b="1" kern="100" dirty="0">
                <a:latin typeface="楷体" pitchFamily="49" charset="-122"/>
                <a:ea typeface="楷体" pitchFamily="49" charset="-122"/>
              </a:rPr>
              <a:t>4</a:t>
            </a:r>
            <a:r>
              <a:rPr lang="zh-CN" altLang="en-US" sz="2400" b="1" kern="100" dirty="0">
                <a:latin typeface="楷体" pitchFamily="49" charset="-122"/>
                <a:ea typeface="楷体" pitchFamily="49" charset="-122"/>
                <a:cs typeface="Times New Roman"/>
              </a:rPr>
              <a:t>人，中国台湾</a:t>
            </a:r>
            <a:r>
              <a:rPr lang="en-US" sz="2400" b="1" kern="100" dirty="0">
                <a:latin typeface="楷体" pitchFamily="49" charset="-122"/>
                <a:ea typeface="楷体" pitchFamily="49" charset="-122"/>
              </a:rPr>
              <a:t>1</a:t>
            </a:r>
            <a:r>
              <a:rPr lang="zh-CN" altLang="en-US" sz="2400" b="1" kern="100" dirty="0">
                <a:latin typeface="楷体" pitchFamily="49" charset="-122"/>
                <a:ea typeface="楷体" pitchFamily="49" charset="-122"/>
                <a:cs typeface="Times New Roman"/>
              </a:rPr>
              <a:t>人（去年申请</a:t>
            </a:r>
            <a:r>
              <a:rPr lang="en-US" sz="2400" b="1" kern="100" dirty="0">
                <a:latin typeface="楷体" pitchFamily="49" charset="-122"/>
                <a:ea typeface="楷体" pitchFamily="49" charset="-122"/>
              </a:rPr>
              <a:t>1942</a:t>
            </a:r>
            <a:r>
              <a:rPr lang="zh-CN" altLang="en-US" sz="2400" b="1" kern="100" dirty="0">
                <a:latin typeface="楷体" pitchFamily="49" charset="-122"/>
                <a:ea typeface="楷体" pitchFamily="49" charset="-122"/>
                <a:cs typeface="Times New Roman"/>
              </a:rPr>
              <a:t>人，其中外籍</a:t>
            </a:r>
            <a:r>
              <a:rPr lang="en-US" sz="2400" b="1" kern="100" dirty="0">
                <a:latin typeface="楷体" pitchFamily="49" charset="-122"/>
                <a:ea typeface="楷体" pitchFamily="49" charset="-122"/>
              </a:rPr>
              <a:t>13</a:t>
            </a:r>
            <a:r>
              <a:rPr lang="zh-CN" altLang="en-US" sz="2400" b="1" kern="100" dirty="0">
                <a:latin typeface="楷体" pitchFamily="49" charset="-122"/>
                <a:ea typeface="楷体" pitchFamily="49" charset="-122"/>
                <a:cs typeface="Times New Roman"/>
              </a:rPr>
              <a:t>人、中国香港</a:t>
            </a:r>
            <a:r>
              <a:rPr lang="en-US" sz="2400" b="1" kern="100" dirty="0">
                <a:latin typeface="楷体" pitchFamily="49" charset="-122"/>
                <a:ea typeface="楷体" pitchFamily="49" charset="-122"/>
              </a:rPr>
              <a:t>5</a:t>
            </a:r>
            <a:r>
              <a:rPr lang="zh-CN" altLang="en-US" sz="2400" b="1" kern="100" dirty="0">
                <a:latin typeface="楷体" pitchFamily="49" charset="-122"/>
                <a:ea typeface="楷体" pitchFamily="49" charset="-122"/>
                <a:cs typeface="Times New Roman"/>
              </a:rPr>
              <a:t>人）。女性申请人为</a:t>
            </a:r>
            <a:r>
              <a:rPr lang="en-US" sz="2400" b="1" kern="100" dirty="0">
                <a:latin typeface="楷体" pitchFamily="49" charset="-122"/>
                <a:ea typeface="楷体" pitchFamily="49" charset="-122"/>
              </a:rPr>
              <a:t>262</a:t>
            </a:r>
            <a:r>
              <a:rPr lang="zh-CN" altLang="en-US" sz="2400" b="1" kern="100" dirty="0">
                <a:latin typeface="楷体" pitchFamily="49" charset="-122"/>
                <a:ea typeface="楷体" pitchFamily="49" charset="-122"/>
                <a:cs typeface="Times New Roman"/>
              </a:rPr>
              <a:t>人，占</a:t>
            </a:r>
            <a:r>
              <a:rPr lang="en-US" sz="2400" b="1" kern="100" dirty="0">
                <a:latin typeface="楷体" pitchFamily="49" charset="-122"/>
                <a:ea typeface="楷体" pitchFamily="49" charset="-122"/>
              </a:rPr>
              <a:t>13.25%</a:t>
            </a:r>
            <a:r>
              <a:rPr lang="zh-CN" altLang="en-US" sz="2400" b="1" kern="100" dirty="0">
                <a:latin typeface="楷体" pitchFamily="49" charset="-122"/>
                <a:ea typeface="楷体" pitchFamily="49" charset="-122"/>
                <a:cs typeface="Times New Roman"/>
              </a:rPr>
              <a:t>。从申请者的年龄分布上看，</a:t>
            </a:r>
            <a:r>
              <a:rPr lang="en-US" sz="2400" b="1" kern="100" dirty="0">
                <a:latin typeface="楷体" pitchFamily="49" charset="-122"/>
                <a:ea typeface="楷体" pitchFamily="49" charset="-122"/>
              </a:rPr>
              <a:t>35</a:t>
            </a:r>
            <a:r>
              <a:rPr lang="zh-CN" altLang="en-US" sz="2400" b="1" kern="100" dirty="0">
                <a:latin typeface="楷体" pitchFamily="49" charset="-122"/>
                <a:ea typeface="楷体" pitchFamily="49" charset="-122"/>
                <a:cs typeface="Times New Roman"/>
              </a:rPr>
              <a:t>岁以下的申请人由去年的</a:t>
            </a:r>
            <a:r>
              <a:rPr lang="en-US" sz="2400" b="1" kern="100" dirty="0">
                <a:latin typeface="楷体" pitchFamily="49" charset="-122"/>
                <a:ea typeface="楷体" pitchFamily="49" charset="-122"/>
              </a:rPr>
              <a:t>77</a:t>
            </a:r>
            <a:r>
              <a:rPr lang="zh-CN" altLang="en-US" sz="2400" b="1" kern="100" dirty="0">
                <a:latin typeface="楷体" pitchFamily="49" charset="-122"/>
                <a:ea typeface="楷体" pitchFamily="49" charset="-122"/>
                <a:cs typeface="Times New Roman"/>
              </a:rPr>
              <a:t>人减少到</a:t>
            </a:r>
            <a:r>
              <a:rPr lang="en-US" sz="2400" b="1" kern="100" dirty="0">
                <a:latin typeface="楷体" pitchFamily="49" charset="-122"/>
                <a:ea typeface="楷体" pitchFamily="49" charset="-122"/>
              </a:rPr>
              <a:t>48</a:t>
            </a:r>
            <a:r>
              <a:rPr lang="zh-CN" altLang="en-US" sz="2400" b="1" kern="100" dirty="0">
                <a:latin typeface="楷体" pitchFamily="49" charset="-122"/>
                <a:ea typeface="楷体" pitchFamily="49" charset="-122"/>
                <a:cs typeface="Times New Roman"/>
              </a:rPr>
              <a:t>人，</a:t>
            </a:r>
            <a:r>
              <a:rPr lang="en-US" sz="2400" b="1" kern="100" dirty="0">
                <a:latin typeface="楷体" pitchFamily="49" charset="-122"/>
                <a:ea typeface="楷体" pitchFamily="49" charset="-122"/>
              </a:rPr>
              <a:t>36-40</a:t>
            </a:r>
            <a:r>
              <a:rPr lang="zh-CN" altLang="en-US" sz="2400" b="1" kern="100" dirty="0">
                <a:latin typeface="楷体" pitchFamily="49" charset="-122"/>
                <a:ea typeface="楷体" pitchFamily="49" charset="-122"/>
                <a:cs typeface="Times New Roman"/>
              </a:rPr>
              <a:t>岁的申请人由去年的</a:t>
            </a:r>
            <a:r>
              <a:rPr lang="en-US" sz="2400" b="1" kern="100" dirty="0">
                <a:latin typeface="楷体" pitchFamily="49" charset="-122"/>
                <a:ea typeface="楷体" pitchFamily="49" charset="-122"/>
              </a:rPr>
              <a:t>522</a:t>
            </a:r>
            <a:r>
              <a:rPr lang="zh-CN" altLang="en-US" sz="2400" b="1" kern="100" dirty="0">
                <a:latin typeface="楷体" pitchFamily="49" charset="-122"/>
                <a:ea typeface="楷体" pitchFamily="49" charset="-122"/>
                <a:cs typeface="Times New Roman"/>
              </a:rPr>
              <a:t>人减少到</a:t>
            </a:r>
            <a:r>
              <a:rPr lang="en-US" sz="2400" b="1" kern="100" dirty="0">
                <a:latin typeface="楷体" pitchFamily="49" charset="-122"/>
                <a:ea typeface="楷体" pitchFamily="49" charset="-122"/>
              </a:rPr>
              <a:t>441</a:t>
            </a:r>
            <a:r>
              <a:rPr lang="zh-CN" altLang="en-US" sz="2400" b="1" kern="100" dirty="0">
                <a:latin typeface="楷体" pitchFamily="49" charset="-122"/>
                <a:ea typeface="楷体" pitchFamily="49" charset="-122"/>
                <a:cs typeface="Times New Roman"/>
              </a:rPr>
              <a:t>人，</a:t>
            </a:r>
            <a:r>
              <a:rPr lang="en-US" sz="2400" b="1" kern="100" dirty="0">
                <a:latin typeface="楷体" pitchFamily="49" charset="-122"/>
                <a:ea typeface="楷体" pitchFamily="49" charset="-122"/>
              </a:rPr>
              <a:t>41</a:t>
            </a:r>
            <a:r>
              <a:rPr lang="zh-CN" altLang="en-US" sz="2400" b="1" kern="100" dirty="0">
                <a:latin typeface="楷体" pitchFamily="49" charset="-122"/>
                <a:ea typeface="楷体" pitchFamily="49" charset="-122"/>
                <a:cs typeface="Times New Roman"/>
              </a:rPr>
              <a:t>岁以上的申请人由去年的</a:t>
            </a:r>
            <a:r>
              <a:rPr lang="en-US" sz="2400" b="1" kern="100" dirty="0">
                <a:latin typeface="楷体" pitchFamily="49" charset="-122"/>
                <a:ea typeface="楷体" pitchFamily="49" charset="-122"/>
              </a:rPr>
              <a:t>1343</a:t>
            </a:r>
            <a:r>
              <a:rPr lang="zh-CN" altLang="en-US" sz="2400" b="1" kern="100" dirty="0">
                <a:latin typeface="楷体" pitchFamily="49" charset="-122"/>
                <a:ea typeface="楷体" pitchFamily="49" charset="-122"/>
                <a:cs typeface="Times New Roman"/>
              </a:rPr>
              <a:t>人增加到</a:t>
            </a:r>
            <a:r>
              <a:rPr lang="en-US" sz="2400" b="1" kern="100" dirty="0">
                <a:latin typeface="楷体" pitchFamily="49" charset="-122"/>
                <a:ea typeface="楷体" pitchFamily="49" charset="-122"/>
              </a:rPr>
              <a:t>1489</a:t>
            </a:r>
            <a:r>
              <a:rPr lang="zh-CN" altLang="en-US" sz="2400" b="1" kern="100" dirty="0">
                <a:latin typeface="楷体" pitchFamily="49" charset="-122"/>
                <a:ea typeface="楷体" pitchFamily="49" charset="-122"/>
                <a:cs typeface="Times New Roman"/>
              </a:rPr>
              <a:t>人。</a:t>
            </a:r>
            <a:r>
              <a:rPr lang="en-US" sz="2400" b="1" kern="100" dirty="0">
                <a:latin typeface="楷体" pitchFamily="49" charset="-122"/>
                <a:ea typeface="楷体" pitchFamily="49" charset="-122"/>
              </a:rPr>
              <a:t>41</a:t>
            </a:r>
            <a:r>
              <a:rPr lang="zh-CN" altLang="en-US" sz="2400" b="1" kern="100" dirty="0">
                <a:latin typeface="楷体" pitchFamily="49" charset="-122"/>
                <a:ea typeface="楷体" pitchFamily="49" charset="-122"/>
                <a:cs typeface="Times New Roman"/>
              </a:rPr>
              <a:t>岁以上申请人所占比例由去年的</a:t>
            </a:r>
            <a:r>
              <a:rPr lang="en-US" sz="2400" b="1" kern="100" dirty="0">
                <a:latin typeface="楷体" pitchFamily="49" charset="-122"/>
                <a:ea typeface="楷体" pitchFamily="49" charset="-122"/>
              </a:rPr>
              <a:t>69.16%</a:t>
            </a:r>
            <a:r>
              <a:rPr lang="zh-CN" altLang="en-US" sz="2400" b="1" kern="100" dirty="0">
                <a:latin typeface="楷体" pitchFamily="49" charset="-122"/>
                <a:ea typeface="楷体" pitchFamily="49" charset="-122"/>
                <a:cs typeface="Times New Roman"/>
              </a:rPr>
              <a:t>上升到</a:t>
            </a:r>
            <a:r>
              <a:rPr lang="en-US" sz="2400" b="1" kern="100" dirty="0">
                <a:latin typeface="楷体" pitchFamily="49" charset="-122"/>
                <a:ea typeface="楷体" pitchFamily="49" charset="-122"/>
              </a:rPr>
              <a:t>75.28%</a:t>
            </a:r>
            <a:r>
              <a:rPr lang="zh-CN" altLang="en-US" sz="2400" b="1" kern="100" dirty="0">
                <a:latin typeface="楷体" pitchFamily="49" charset="-122"/>
                <a:ea typeface="楷体" pitchFamily="49" charset="-122"/>
                <a:cs typeface="Times New Roman"/>
              </a:rPr>
              <a:t>。</a:t>
            </a:r>
            <a:endParaRPr lang="zh-CN" altLang="en-US" sz="2400" b="1" dirty="0">
              <a:latin typeface="楷体" pitchFamily="49" charset="-122"/>
              <a:ea typeface="楷体" pitchFamily="49" charset="-122"/>
            </a:endParaRPr>
          </a:p>
        </p:txBody>
      </p:sp>
      <p:sp>
        <p:nvSpPr>
          <p:cNvPr id="33795" name="Rectangle 2"/>
          <p:cNvSpPr>
            <a:spLocks noGrp="1" noChangeArrowheads="1"/>
          </p:cNvSpPr>
          <p:nvPr>
            <p:ph type="title"/>
          </p:nvPr>
        </p:nvSpPr>
        <p:spPr/>
        <p:txBody>
          <a:bodyPr/>
          <a:lstStyle/>
          <a:p>
            <a:pPr eaLnBrk="1" hangingPunct="1"/>
            <a:r>
              <a:rPr lang="zh-CN" altLang="en-US" sz="2800" dirty="0" smtClean="0">
                <a:ea typeface="黑体" pitchFamily="2" charset="-122"/>
              </a:rPr>
              <a:t>（五）国家杰出青年科学基金申请与资助情况</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0" name="Rectangle 4"/>
          <p:cNvSpPr>
            <a:spLocks noGrp="1" noChangeArrowheads="1"/>
          </p:cNvSpPr>
          <p:nvPr>
            <p:ph type="title"/>
          </p:nvPr>
        </p:nvSpPr>
        <p:spPr>
          <a:xfrm>
            <a:off x="785786" y="571480"/>
            <a:ext cx="7793037" cy="676294"/>
          </a:xfrm>
        </p:spPr>
        <p:txBody>
          <a:bodyPr/>
          <a:lstStyle/>
          <a:p>
            <a:r>
              <a:rPr lang="zh-CN" altLang="en-US" sz="2800" b="1" dirty="0" smtClean="0">
                <a:latin typeface="黑体" pitchFamily="49" charset="-122"/>
                <a:ea typeface="黑体" pitchFamily="49" charset="-122"/>
              </a:rPr>
              <a:t>国家杰出青年科学基金申请与资助情况</a:t>
            </a:r>
          </a:p>
        </p:txBody>
      </p:sp>
      <p:pic>
        <p:nvPicPr>
          <p:cNvPr id="188513" name="Picture 3" descr="nsfc"/>
          <p:cNvPicPr>
            <a:picLocks noChangeAspect="1" noChangeArrowheads="1"/>
          </p:cNvPicPr>
          <p:nvPr/>
        </p:nvPicPr>
        <p:blipFill>
          <a:blip r:embed="rId2"/>
          <a:srcRect/>
          <a:stretch>
            <a:fillRect/>
          </a:stretch>
        </p:blipFill>
        <p:spPr bwMode="auto">
          <a:xfrm>
            <a:off x="8072462" y="6215082"/>
            <a:ext cx="841375" cy="392112"/>
          </a:xfrm>
          <a:prstGeom prst="rect">
            <a:avLst/>
          </a:prstGeom>
          <a:noFill/>
          <a:ln w="9525">
            <a:noFill/>
            <a:miter lim="800000"/>
            <a:headEnd/>
            <a:tailEnd/>
          </a:ln>
        </p:spPr>
      </p:pic>
      <p:pic>
        <p:nvPicPr>
          <p:cNvPr id="6" name="表格占位符 5" descr="图片1.png"/>
          <p:cNvPicPr>
            <a:picLocks noGrp="1" noChangeAspect="1"/>
          </p:cNvPicPr>
          <p:nvPr>
            <p:ph type="tbl" idx="1"/>
          </p:nvPr>
        </p:nvPicPr>
        <p:blipFill>
          <a:blip r:embed="rId3"/>
          <a:stretch>
            <a:fillRect/>
          </a:stretch>
        </p:blipFill>
        <p:spPr>
          <a:xfrm>
            <a:off x="774050" y="1600200"/>
            <a:ext cx="7595900" cy="4525963"/>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28596" y="214290"/>
            <a:ext cx="8229600" cy="725488"/>
          </a:xfrm>
        </p:spPr>
        <p:txBody>
          <a:bodyPr/>
          <a:lstStyle/>
          <a:p>
            <a:pPr eaLnBrk="1" hangingPunct="1"/>
            <a:r>
              <a:rPr lang="zh-CN" altLang="en-US" sz="3200" dirty="0" smtClean="0">
                <a:ea typeface="黑体" pitchFamily="2" charset="-122"/>
              </a:rPr>
              <a:t>（六）优秀青年科学基金项目资助情况</a:t>
            </a:r>
          </a:p>
        </p:txBody>
      </p:sp>
      <p:sp>
        <p:nvSpPr>
          <p:cNvPr id="35843" name="Rectangle 348"/>
          <p:cNvSpPr>
            <a:spLocks noChangeArrowheads="1"/>
          </p:cNvSpPr>
          <p:nvPr/>
        </p:nvSpPr>
        <p:spPr bwMode="auto">
          <a:xfrm>
            <a:off x="428596" y="1000108"/>
            <a:ext cx="8135937" cy="5545749"/>
          </a:xfrm>
          <a:prstGeom prst="rect">
            <a:avLst/>
          </a:prstGeom>
          <a:noFill/>
          <a:ln w="9525">
            <a:noFill/>
            <a:miter lim="800000"/>
            <a:headEnd/>
            <a:tailEnd/>
          </a:ln>
        </p:spPr>
        <p:txBody>
          <a:bodyPr anchor="ctr">
            <a:spAutoFit/>
          </a:bodyPr>
          <a:lstStyle/>
          <a:p>
            <a:pPr indent="625475" algn="just">
              <a:lnSpc>
                <a:spcPct val="150000"/>
              </a:lnSpc>
            </a:pPr>
            <a:r>
              <a:rPr lang="en-US" altLang="en-US" sz="2400" b="1" dirty="0">
                <a:latin typeface="楷体" pitchFamily="49" charset="-122"/>
                <a:ea typeface="楷体" pitchFamily="49" charset="-122"/>
              </a:rPr>
              <a:t>2013</a:t>
            </a:r>
            <a:r>
              <a:rPr lang="zh-CN" altLang="en-US" sz="2400" b="1" dirty="0">
                <a:latin typeface="楷体" pitchFamily="49" charset="-122"/>
                <a:ea typeface="楷体" pitchFamily="49" charset="-122"/>
              </a:rPr>
              <a:t>年度计划资助</a:t>
            </a:r>
            <a:r>
              <a:rPr lang="en-US" altLang="en-US" sz="2400" b="1" dirty="0">
                <a:latin typeface="楷体" pitchFamily="49" charset="-122"/>
                <a:ea typeface="楷体" pitchFamily="49" charset="-122"/>
              </a:rPr>
              <a:t>400</a:t>
            </a:r>
            <a:r>
              <a:rPr lang="zh-CN" altLang="en-US" sz="2400" b="1" dirty="0">
                <a:latin typeface="楷体" pitchFamily="49" charset="-122"/>
                <a:ea typeface="楷体" pitchFamily="49" charset="-122"/>
              </a:rPr>
              <a:t>人，</a:t>
            </a:r>
            <a:r>
              <a:rPr lang="zh-CN" altLang="en-US" sz="2400" b="1" dirty="0" smtClean="0">
                <a:latin typeface="楷体" pitchFamily="49" charset="-122"/>
                <a:ea typeface="楷体" pitchFamily="49" charset="-122"/>
              </a:rPr>
              <a:t>经通讯</a:t>
            </a:r>
            <a:r>
              <a:rPr lang="zh-CN" altLang="en-US" sz="2400" b="1" dirty="0">
                <a:latin typeface="楷体" pitchFamily="49" charset="-122"/>
                <a:ea typeface="楷体" pitchFamily="49" charset="-122"/>
              </a:rPr>
              <a:t>评审和会议</a:t>
            </a:r>
            <a:r>
              <a:rPr lang="zh-CN" altLang="en-US" sz="2400" b="1" dirty="0" smtClean="0">
                <a:latin typeface="楷体" pitchFamily="49" charset="-122"/>
                <a:ea typeface="楷体" pitchFamily="49" charset="-122"/>
              </a:rPr>
              <a:t>评审、委务会议审批，批准</a:t>
            </a:r>
            <a:r>
              <a:rPr lang="zh-CN" altLang="en-US" sz="2400" b="1" dirty="0" smtClean="0">
                <a:solidFill>
                  <a:srgbClr val="0133BF"/>
                </a:solidFill>
                <a:latin typeface="楷体" pitchFamily="49" charset="-122"/>
                <a:ea typeface="楷体" pitchFamily="49" charset="-122"/>
              </a:rPr>
              <a:t>资助</a:t>
            </a:r>
            <a:r>
              <a:rPr lang="en-US" altLang="en-US" sz="2400" b="1" dirty="0">
                <a:solidFill>
                  <a:srgbClr val="0133BF"/>
                </a:solidFill>
                <a:latin typeface="楷体" pitchFamily="49" charset="-122"/>
                <a:ea typeface="楷体" pitchFamily="49" charset="-122"/>
              </a:rPr>
              <a:t>399</a:t>
            </a:r>
            <a:r>
              <a:rPr lang="zh-CN" altLang="en-US" sz="2400" b="1" dirty="0">
                <a:solidFill>
                  <a:srgbClr val="0133BF"/>
                </a:solidFill>
                <a:latin typeface="楷体" pitchFamily="49" charset="-122"/>
                <a:ea typeface="楷体" pitchFamily="49" charset="-122"/>
              </a:rPr>
              <a:t>人</a:t>
            </a:r>
            <a:r>
              <a:rPr lang="zh-CN" altLang="en-US" sz="2400" b="1" dirty="0" smtClean="0">
                <a:solidFill>
                  <a:srgbClr val="0133BF"/>
                </a:solidFill>
                <a:latin typeface="楷体" pitchFamily="49" charset="-122"/>
                <a:ea typeface="楷体" pitchFamily="49" charset="-122"/>
              </a:rPr>
              <a:t>，资助</a:t>
            </a:r>
            <a:r>
              <a:rPr lang="zh-CN" altLang="en-US" sz="2400" b="1" dirty="0">
                <a:solidFill>
                  <a:srgbClr val="0133BF"/>
                </a:solidFill>
                <a:latin typeface="楷体" pitchFamily="49" charset="-122"/>
                <a:ea typeface="楷体" pitchFamily="49" charset="-122"/>
              </a:rPr>
              <a:t>金额</a:t>
            </a:r>
            <a:r>
              <a:rPr lang="en-US" altLang="en-US" sz="2400" b="1" dirty="0">
                <a:solidFill>
                  <a:srgbClr val="0133BF"/>
                </a:solidFill>
                <a:latin typeface="楷体" pitchFamily="49" charset="-122"/>
                <a:ea typeface="楷体" pitchFamily="49" charset="-122"/>
              </a:rPr>
              <a:t>3.99</a:t>
            </a:r>
            <a:r>
              <a:rPr lang="zh-CN" altLang="en-US" sz="2400" b="1" dirty="0">
                <a:solidFill>
                  <a:srgbClr val="0133BF"/>
                </a:solidFill>
                <a:latin typeface="楷体" pitchFamily="49" charset="-122"/>
                <a:ea typeface="楷体" pitchFamily="49" charset="-122"/>
              </a:rPr>
              <a:t>亿元。全委平均资助率为</a:t>
            </a:r>
            <a:r>
              <a:rPr lang="en-US" altLang="en-US" sz="2400" b="1" dirty="0">
                <a:solidFill>
                  <a:srgbClr val="0133BF"/>
                </a:solidFill>
                <a:latin typeface="楷体" pitchFamily="49" charset="-122"/>
                <a:ea typeface="楷体" pitchFamily="49" charset="-122"/>
              </a:rPr>
              <a:t>13.49%</a:t>
            </a:r>
            <a:r>
              <a:rPr lang="zh-CN" altLang="en-US" sz="2400" b="1" dirty="0">
                <a:solidFill>
                  <a:srgbClr val="0133BF"/>
                </a:solidFill>
                <a:latin typeface="楷体" pitchFamily="49" charset="-122"/>
                <a:ea typeface="楷体" pitchFamily="49" charset="-122"/>
              </a:rPr>
              <a:t>，各科学部资助率在</a:t>
            </a:r>
            <a:r>
              <a:rPr lang="en-US" altLang="en-US" sz="2400" b="1" dirty="0">
                <a:solidFill>
                  <a:srgbClr val="0133BF"/>
                </a:solidFill>
                <a:latin typeface="楷体" pitchFamily="49" charset="-122"/>
                <a:ea typeface="楷体" pitchFamily="49" charset="-122"/>
              </a:rPr>
              <a:t>12.59%-15.24%</a:t>
            </a:r>
            <a:r>
              <a:rPr lang="zh-CN" altLang="en-US" sz="2400" b="1" dirty="0">
                <a:solidFill>
                  <a:srgbClr val="0133BF"/>
                </a:solidFill>
                <a:latin typeface="楷体" pitchFamily="49" charset="-122"/>
                <a:ea typeface="楷体" pitchFamily="49" charset="-122"/>
              </a:rPr>
              <a:t>之间。</a:t>
            </a:r>
            <a:endParaRPr lang="en-US" altLang="zh-CN" sz="2400" b="1" dirty="0">
              <a:solidFill>
                <a:srgbClr val="0133BF"/>
              </a:solidFill>
              <a:latin typeface="楷体" pitchFamily="49" charset="-122"/>
              <a:ea typeface="楷体" pitchFamily="49" charset="-122"/>
            </a:endParaRPr>
          </a:p>
          <a:p>
            <a:pPr indent="625475" algn="just">
              <a:lnSpc>
                <a:spcPct val="150000"/>
              </a:lnSpc>
            </a:pPr>
            <a:r>
              <a:rPr lang="zh-CN" altLang="en-US" sz="2400" b="1" dirty="0" smtClean="0">
                <a:latin typeface="楷体" pitchFamily="49" charset="-122"/>
                <a:ea typeface="楷体" pitchFamily="49" charset="-122"/>
              </a:rPr>
              <a:t>获资助</a:t>
            </a:r>
            <a:r>
              <a:rPr lang="zh-CN" altLang="en-US" sz="2400" b="1" dirty="0">
                <a:latin typeface="楷体" pitchFamily="49" charset="-122"/>
                <a:ea typeface="楷体" pitchFamily="49" charset="-122"/>
              </a:rPr>
              <a:t>人平均年龄</a:t>
            </a:r>
            <a:r>
              <a:rPr lang="en-US" altLang="en-US" sz="2400" b="1" dirty="0">
                <a:latin typeface="楷体" pitchFamily="49" charset="-122"/>
                <a:ea typeface="楷体" pitchFamily="49" charset="-122"/>
              </a:rPr>
              <a:t>35.55</a:t>
            </a:r>
            <a:r>
              <a:rPr lang="zh-CN" altLang="en-US" sz="2400" b="1" dirty="0">
                <a:latin typeface="楷体" pitchFamily="49" charset="-122"/>
                <a:ea typeface="楷体" pitchFamily="49" charset="-122"/>
              </a:rPr>
              <a:t>岁，与去年的</a:t>
            </a:r>
            <a:r>
              <a:rPr lang="en-US" altLang="en-US" sz="2400" b="1" dirty="0">
                <a:latin typeface="楷体" pitchFamily="49" charset="-122"/>
                <a:ea typeface="楷体" pitchFamily="49" charset="-122"/>
              </a:rPr>
              <a:t>35.56</a:t>
            </a:r>
            <a:r>
              <a:rPr lang="zh-CN" altLang="en-US" sz="2400" b="1" dirty="0">
                <a:latin typeface="楷体" pitchFamily="49" charset="-122"/>
                <a:ea typeface="楷体" pitchFamily="49" charset="-122"/>
              </a:rPr>
              <a:t>岁基本持平，年龄</a:t>
            </a:r>
            <a:r>
              <a:rPr lang="en-US" altLang="en-US" sz="2400" b="1" dirty="0">
                <a:latin typeface="楷体" pitchFamily="49" charset="-122"/>
                <a:ea typeface="楷体" pitchFamily="49" charset="-122"/>
              </a:rPr>
              <a:t>30</a:t>
            </a:r>
            <a:r>
              <a:rPr lang="zh-CN" altLang="en-US" sz="2400" b="1" dirty="0">
                <a:latin typeface="楷体" pitchFamily="49" charset="-122"/>
                <a:ea typeface="楷体" pitchFamily="49" charset="-122"/>
              </a:rPr>
              <a:t>岁以下者</a:t>
            </a:r>
            <a:r>
              <a:rPr lang="en-US" altLang="en-US" sz="2400" b="1" dirty="0">
                <a:latin typeface="楷体" pitchFamily="49" charset="-122"/>
                <a:ea typeface="楷体" pitchFamily="49" charset="-122"/>
              </a:rPr>
              <a:t>8</a:t>
            </a:r>
            <a:r>
              <a:rPr lang="zh-CN" altLang="en-US" sz="2400" b="1" dirty="0">
                <a:latin typeface="楷体" pitchFamily="49" charset="-122"/>
                <a:ea typeface="楷体" pitchFamily="49" charset="-122"/>
              </a:rPr>
              <a:t>人，占</a:t>
            </a:r>
            <a:r>
              <a:rPr lang="en-US" altLang="en-US" sz="2400" b="1" dirty="0">
                <a:latin typeface="楷体" pitchFamily="49" charset="-122"/>
                <a:ea typeface="楷体" pitchFamily="49" charset="-122"/>
              </a:rPr>
              <a:t>2.01%</a:t>
            </a:r>
            <a:r>
              <a:rPr lang="zh-CN" altLang="en-US" sz="2400" b="1" dirty="0">
                <a:latin typeface="楷体" pitchFamily="49" charset="-122"/>
                <a:ea typeface="楷体" pitchFamily="49" charset="-122"/>
              </a:rPr>
              <a:t>；</a:t>
            </a:r>
            <a:r>
              <a:rPr lang="en-US" altLang="en-US" sz="2400" b="1" dirty="0">
                <a:latin typeface="楷体" pitchFamily="49" charset="-122"/>
                <a:ea typeface="楷体" pitchFamily="49" charset="-122"/>
              </a:rPr>
              <a:t>31-35</a:t>
            </a:r>
            <a:r>
              <a:rPr lang="zh-CN" altLang="en-US" sz="2400" b="1" dirty="0">
                <a:latin typeface="楷体" pitchFamily="49" charset="-122"/>
                <a:ea typeface="楷体" pitchFamily="49" charset="-122"/>
              </a:rPr>
              <a:t>岁的</a:t>
            </a:r>
            <a:r>
              <a:rPr lang="en-US" altLang="en-US" sz="2400" b="1" dirty="0">
                <a:latin typeface="楷体" pitchFamily="49" charset="-122"/>
                <a:ea typeface="楷体" pitchFamily="49" charset="-122"/>
              </a:rPr>
              <a:t>182</a:t>
            </a:r>
            <a:r>
              <a:rPr lang="zh-CN" altLang="en-US" sz="2400" b="1" dirty="0">
                <a:latin typeface="楷体" pitchFamily="49" charset="-122"/>
                <a:ea typeface="楷体" pitchFamily="49" charset="-122"/>
              </a:rPr>
              <a:t>人，占</a:t>
            </a:r>
            <a:r>
              <a:rPr lang="en-US" altLang="en-US" sz="2400" b="1" dirty="0">
                <a:latin typeface="楷体" pitchFamily="49" charset="-122"/>
                <a:ea typeface="楷体" pitchFamily="49" charset="-122"/>
              </a:rPr>
              <a:t>45.61%</a:t>
            </a:r>
            <a:r>
              <a:rPr lang="zh-CN" altLang="en-US" sz="2400" b="1" dirty="0">
                <a:latin typeface="楷体" pitchFamily="49" charset="-122"/>
                <a:ea typeface="楷体" pitchFamily="49" charset="-122"/>
              </a:rPr>
              <a:t>；</a:t>
            </a:r>
            <a:r>
              <a:rPr lang="en-US" altLang="en-US" sz="2400" b="1" dirty="0">
                <a:latin typeface="楷体" pitchFamily="49" charset="-122"/>
                <a:ea typeface="楷体" pitchFamily="49" charset="-122"/>
              </a:rPr>
              <a:t>36-40</a:t>
            </a:r>
            <a:r>
              <a:rPr lang="zh-CN" altLang="en-US" sz="2400" b="1" dirty="0">
                <a:latin typeface="楷体" pitchFamily="49" charset="-122"/>
                <a:ea typeface="楷体" pitchFamily="49" charset="-122"/>
              </a:rPr>
              <a:t>岁的</a:t>
            </a:r>
            <a:r>
              <a:rPr lang="en-US" altLang="en-US" sz="2400" b="1" dirty="0">
                <a:latin typeface="楷体" pitchFamily="49" charset="-122"/>
                <a:ea typeface="楷体" pitchFamily="49" charset="-122"/>
              </a:rPr>
              <a:t>209</a:t>
            </a:r>
            <a:r>
              <a:rPr lang="zh-CN" altLang="en-US" sz="2400" b="1" dirty="0">
                <a:latin typeface="楷体" pitchFamily="49" charset="-122"/>
                <a:ea typeface="楷体" pitchFamily="49" charset="-122"/>
              </a:rPr>
              <a:t>人，占</a:t>
            </a:r>
            <a:r>
              <a:rPr lang="en-US" altLang="en-US" sz="2400" b="1" dirty="0">
                <a:latin typeface="楷体" pitchFamily="49" charset="-122"/>
                <a:ea typeface="楷体" pitchFamily="49" charset="-122"/>
              </a:rPr>
              <a:t>52.38%</a:t>
            </a:r>
            <a:r>
              <a:rPr lang="zh-CN" altLang="en-US" sz="2400" b="1" dirty="0">
                <a:latin typeface="楷体" pitchFamily="49" charset="-122"/>
                <a:ea typeface="楷体" pitchFamily="49" charset="-122"/>
              </a:rPr>
              <a:t>。其中，女性为</a:t>
            </a:r>
            <a:r>
              <a:rPr lang="en-US" altLang="en-US" sz="2400" b="1" dirty="0">
                <a:latin typeface="楷体" pitchFamily="49" charset="-122"/>
                <a:ea typeface="楷体" pitchFamily="49" charset="-122"/>
              </a:rPr>
              <a:t>91</a:t>
            </a:r>
            <a:r>
              <a:rPr lang="zh-CN" altLang="en-US" sz="2400" b="1" dirty="0">
                <a:latin typeface="楷体" pitchFamily="49" charset="-122"/>
                <a:ea typeface="楷体" pitchFamily="49" charset="-122"/>
              </a:rPr>
              <a:t>人，占全部资助项数的</a:t>
            </a:r>
            <a:r>
              <a:rPr lang="en-US" altLang="en-US" sz="2400" b="1" dirty="0">
                <a:latin typeface="楷体" pitchFamily="49" charset="-122"/>
                <a:ea typeface="楷体" pitchFamily="49" charset="-122"/>
              </a:rPr>
              <a:t>22.81%</a:t>
            </a:r>
            <a:r>
              <a:rPr lang="zh-CN" altLang="en-US" sz="2400" b="1" dirty="0">
                <a:latin typeface="楷体" pitchFamily="49" charset="-122"/>
                <a:ea typeface="楷体" pitchFamily="49" charset="-122"/>
              </a:rPr>
              <a:t>；</a:t>
            </a:r>
            <a:r>
              <a:rPr lang="zh-CN" altLang="en-US" sz="2400" b="1" dirty="0" smtClean="0">
                <a:latin typeface="楷体" pitchFamily="49" charset="-122"/>
                <a:ea typeface="楷体" pitchFamily="49" charset="-122"/>
              </a:rPr>
              <a:t>女性平均</a:t>
            </a:r>
            <a:r>
              <a:rPr lang="zh-CN" altLang="en-US" sz="2400" b="1" dirty="0">
                <a:latin typeface="楷体" pitchFamily="49" charset="-122"/>
                <a:ea typeface="楷体" pitchFamily="49" charset="-122"/>
              </a:rPr>
              <a:t>年龄</a:t>
            </a:r>
            <a:r>
              <a:rPr lang="en-US" altLang="en-US" sz="2400" b="1" dirty="0">
                <a:latin typeface="楷体" pitchFamily="49" charset="-122"/>
                <a:ea typeface="楷体" pitchFamily="49" charset="-122"/>
              </a:rPr>
              <a:t>36.37</a:t>
            </a:r>
            <a:r>
              <a:rPr lang="zh-CN" altLang="en-US" sz="2400" b="1" dirty="0">
                <a:latin typeface="楷体" pitchFamily="49" charset="-122"/>
                <a:ea typeface="楷体" pitchFamily="49" charset="-122"/>
              </a:rPr>
              <a:t>岁；</a:t>
            </a:r>
            <a:r>
              <a:rPr lang="en-US" altLang="en-US" sz="2400" b="1" dirty="0">
                <a:latin typeface="楷体" pitchFamily="49" charset="-122"/>
                <a:ea typeface="楷体" pitchFamily="49" charset="-122"/>
              </a:rPr>
              <a:t>39-40</a:t>
            </a:r>
            <a:r>
              <a:rPr lang="zh-CN" altLang="en-US" sz="2400" b="1" dirty="0">
                <a:latin typeface="楷体" pitchFamily="49" charset="-122"/>
                <a:ea typeface="楷体" pitchFamily="49" charset="-122"/>
              </a:rPr>
              <a:t>岁的女性申请者有</a:t>
            </a:r>
            <a:r>
              <a:rPr lang="en-US" altLang="en-US" sz="2400" b="1" dirty="0">
                <a:latin typeface="楷体" pitchFamily="49" charset="-122"/>
                <a:ea typeface="楷体" pitchFamily="49" charset="-122"/>
              </a:rPr>
              <a:t>31</a:t>
            </a:r>
            <a:r>
              <a:rPr lang="zh-CN" altLang="en-US" sz="2400" b="1" dirty="0">
                <a:latin typeface="楷体" pitchFamily="49" charset="-122"/>
                <a:ea typeface="楷体" pitchFamily="49" charset="-122"/>
              </a:rPr>
              <a:t>人获得资助，占</a:t>
            </a:r>
            <a:r>
              <a:rPr lang="zh-CN" altLang="en-US" sz="2400" b="1" dirty="0" smtClean="0">
                <a:latin typeface="楷体" pitchFamily="49" charset="-122"/>
                <a:ea typeface="楷体" pitchFamily="49" charset="-122"/>
              </a:rPr>
              <a:t>女性获资助者的</a:t>
            </a:r>
            <a:r>
              <a:rPr lang="en-US" altLang="en-US" sz="2400" b="1" dirty="0">
                <a:latin typeface="楷体" pitchFamily="49" charset="-122"/>
                <a:ea typeface="楷体" pitchFamily="49" charset="-122"/>
              </a:rPr>
              <a:t>34.07%</a:t>
            </a:r>
            <a:r>
              <a:rPr lang="zh-CN" altLang="en-US" sz="2400" b="1" dirty="0">
                <a:latin typeface="楷体" pitchFamily="49" charset="-122"/>
                <a:ea typeface="楷体" pitchFamily="49" charset="-122"/>
              </a:rPr>
              <a:t>，占</a:t>
            </a:r>
            <a:r>
              <a:rPr lang="zh-CN" altLang="en-US" sz="2400" b="1" dirty="0" smtClean="0">
                <a:latin typeface="楷体" pitchFamily="49" charset="-122"/>
                <a:ea typeface="楷体" pitchFamily="49" charset="-122"/>
              </a:rPr>
              <a:t>全部获资助</a:t>
            </a:r>
            <a:r>
              <a:rPr lang="zh-CN" altLang="en-US" sz="2400" b="1" dirty="0">
                <a:latin typeface="楷体" pitchFamily="49" charset="-122"/>
                <a:ea typeface="楷体" pitchFamily="49" charset="-122"/>
              </a:rPr>
              <a:t>人数的</a:t>
            </a:r>
            <a:r>
              <a:rPr lang="en-US" altLang="en-US" sz="2400" b="1" dirty="0">
                <a:latin typeface="楷体" pitchFamily="49" charset="-122"/>
                <a:ea typeface="楷体" pitchFamily="49" charset="-122"/>
              </a:rPr>
              <a:t>7.77%</a:t>
            </a:r>
            <a:r>
              <a:rPr lang="zh-CN" altLang="en-US" sz="2400" b="1" dirty="0" smtClean="0">
                <a:latin typeface="楷体" pitchFamily="49" charset="-122"/>
                <a:ea typeface="楷体" pitchFamily="49" charset="-122"/>
              </a:rPr>
              <a:t>。获资助</a:t>
            </a:r>
            <a:r>
              <a:rPr lang="zh-CN" altLang="en-US" sz="2400" b="1" dirty="0">
                <a:latin typeface="楷体" pitchFamily="49" charset="-122"/>
                <a:ea typeface="楷体" pitchFamily="49" charset="-122"/>
              </a:rPr>
              <a:t>人中有外籍</a:t>
            </a:r>
            <a:r>
              <a:rPr lang="en-US" altLang="en-US" sz="2400" b="1" dirty="0">
                <a:latin typeface="楷体" pitchFamily="49" charset="-122"/>
                <a:ea typeface="楷体" pitchFamily="49" charset="-122"/>
              </a:rPr>
              <a:t>2</a:t>
            </a:r>
            <a:r>
              <a:rPr lang="zh-CN" altLang="en-US" sz="2400" b="1" dirty="0">
                <a:latin typeface="楷体" pitchFamily="49" charset="-122"/>
                <a:ea typeface="楷体" pitchFamily="49" charset="-122"/>
              </a:rPr>
              <a:t>人，中国香港</a:t>
            </a:r>
            <a:r>
              <a:rPr lang="en-US" altLang="en-US" sz="2400" b="1" dirty="0">
                <a:latin typeface="楷体" pitchFamily="49" charset="-122"/>
                <a:ea typeface="楷体" pitchFamily="49" charset="-122"/>
              </a:rPr>
              <a:t>3</a:t>
            </a:r>
            <a:r>
              <a:rPr lang="zh-CN" altLang="en-US" sz="2400" b="1" dirty="0">
                <a:latin typeface="楷体" pitchFamily="49" charset="-122"/>
                <a:ea typeface="楷体" pitchFamily="49" charset="-122"/>
              </a:rPr>
              <a:t>人。</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685800" y="1714489"/>
            <a:ext cx="7772400" cy="2643206"/>
          </a:xfrm>
        </p:spPr>
        <p:txBody>
          <a:bodyPr/>
          <a:lstStyle/>
          <a:p>
            <a:pPr eaLnBrk="1" hangingPunct="1">
              <a:lnSpc>
                <a:spcPct val="150000"/>
              </a:lnSpc>
            </a:pPr>
            <a:r>
              <a:rPr lang="zh-CN" altLang="en-US" sz="4000" dirty="0" smtClean="0">
                <a:latin typeface="黑体" pitchFamily="2" charset="-122"/>
                <a:ea typeface="黑体" pitchFamily="2" charset="-122"/>
              </a:rPr>
              <a:t>一、</a:t>
            </a:r>
            <a:r>
              <a:rPr lang="en-US" sz="4000" dirty="0" smtClean="0">
                <a:latin typeface="黑体" pitchFamily="2" charset="-122"/>
                <a:ea typeface="黑体" pitchFamily="2" charset="-122"/>
              </a:rPr>
              <a:t> </a:t>
            </a:r>
            <a:r>
              <a:rPr lang="en-US" altLang="zh-CN" sz="4000" dirty="0" smtClean="0">
                <a:latin typeface="黑体" pitchFamily="2" charset="-122"/>
                <a:ea typeface="黑体" pitchFamily="2" charset="-122"/>
              </a:rPr>
              <a:t>2013</a:t>
            </a:r>
            <a:r>
              <a:rPr lang="zh-CN" altLang="en-US" sz="4000" dirty="0" smtClean="0">
                <a:latin typeface="黑体" pitchFamily="2" charset="-122"/>
                <a:ea typeface="黑体" pitchFamily="2" charset="-122"/>
              </a:rPr>
              <a:t>年度科学基金</a:t>
            </a:r>
            <a:r>
              <a:rPr lang="en-US" altLang="zh-CN" sz="4000" dirty="0" smtClean="0">
                <a:latin typeface="黑体" pitchFamily="2" charset="-122"/>
                <a:ea typeface="黑体" pitchFamily="2" charset="-122"/>
              </a:rPr>
              <a:t/>
            </a:r>
            <a:br>
              <a:rPr lang="en-US" altLang="zh-CN" sz="4000" dirty="0" smtClean="0">
                <a:latin typeface="黑体" pitchFamily="2" charset="-122"/>
                <a:ea typeface="黑体" pitchFamily="2" charset="-122"/>
              </a:rPr>
            </a:br>
            <a:r>
              <a:rPr lang="zh-CN" altLang="en-US" sz="4000" dirty="0" smtClean="0">
                <a:latin typeface="黑体" pitchFamily="2" charset="-122"/>
                <a:ea typeface="黑体" pitchFamily="2" charset="-122"/>
              </a:rPr>
              <a:t>财政预算与资助计划</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928662" y="357166"/>
            <a:ext cx="7358114" cy="461665"/>
          </a:xfrm>
          <a:prstGeom prst="rect">
            <a:avLst/>
          </a:prstGeom>
          <a:noFill/>
          <a:ln w="9525">
            <a:noFill/>
            <a:miter lim="800000"/>
            <a:headEnd/>
            <a:tailEnd/>
          </a:ln>
          <a:effectLst/>
        </p:spPr>
        <p:txBody>
          <a:bodyPr wrap="square" anchor="ctr">
            <a:spAutoFit/>
          </a:bodyPr>
          <a:lstStyle/>
          <a:p>
            <a:pPr algn="ctr">
              <a:defRPr/>
            </a:pPr>
            <a:r>
              <a:rPr lang="en-US" altLang="zh-CN" sz="2400" b="1" dirty="0" smtClean="0">
                <a:latin typeface="+mj-ea"/>
                <a:ea typeface="+mj-ea"/>
                <a:cs typeface="Times New Roman" pitchFamily="18" charset="0"/>
              </a:rPr>
              <a:t>2013</a:t>
            </a:r>
            <a:r>
              <a:rPr lang="zh-CN" altLang="en-US" sz="2400" b="1" dirty="0">
                <a:latin typeface="+mj-ea"/>
                <a:ea typeface="+mj-ea"/>
                <a:cs typeface="Times New Roman" pitchFamily="18" charset="0"/>
              </a:rPr>
              <a:t>年度优秀青年科学基金申请</a:t>
            </a:r>
            <a:r>
              <a:rPr lang="zh-CN" altLang="en-US" sz="2400" b="1" dirty="0" smtClean="0">
                <a:latin typeface="+mj-ea"/>
                <a:ea typeface="+mj-ea"/>
                <a:cs typeface="Times New Roman" pitchFamily="18" charset="0"/>
              </a:rPr>
              <a:t>与资助</a:t>
            </a:r>
            <a:r>
              <a:rPr lang="zh-CN" altLang="en-US" sz="2400" b="1" dirty="0">
                <a:latin typeface="+mj-ea"/>
                <a:ea typeface="+mj-ea"/>
                <a:cs typeface="Times New Roman" pitchFamily="18" charset="0"/>
              </a:rPr>
              <a:t>情况</a:t>
            </a:r>
            <a:endParaRPr lang="zh-CN" altLang="en-US" sz="2400" dirty="0">
              <a:latin typeface="+mj-ea"/>
              <a:ea typeface="+mj-ea"/>
              <a:cs typeface="宋体" pitchFamily="2" charset="-122"/>
            </a:endParaRPr>
          </a:p>
        </p:txBody>
      </p:sp>
      <p:pic>
        <p:nvPicPr>
          <p:cNvPr id="5" name="图片 4" descr="图片1.png"/>
          <p:cNvPicPr>
            <a:picLocks noChangeAspect="1"/>
          </p:cNvPicPr>
          <p:nvPr/>
        </p:nvPicPr>
        <p:blipFill>
          <a:blip r:embed="rId2"/>
          <a:stretch>
            <a:fillRect/>
          </a:stretch>
        </p:blipFill>
        <p:spPr>
          <a:xfrm>
            <a:off x="250293" y="856404"/>
            <a:ext cx="8643414" cy="564443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a:xfrm>
            <a:off x="642910" y="428604"/>
            <a:ext cx="7929618" cy="936625"/>
          </a:xfrm>
        </p:spPr>
        <p:txBody>
          <a:bodyPr anchor="ctr"/>
          <a:lstStyle/>
          <a:p>
            <a:pPr eaLnBrk="1" hangingPunct="1"/>
            <a:r>
              <a:rPr lang="zh-CN" altLang="en-US" sz="3600" dirty="0" smtClean="0">
                <a:latin typeface="黑体" pitchFamily="2" charset="-122"/>
                <a:ea typeface="黑体" pitchFamily="2" charset="-122"/>
              </a:rPr>
              <a:t>（七）创新研究群体推荐与资助情况</a:t>
            </a:r>
          </a:p>
        </p:txBody>
      </p:sp>
      <p:sp>
        <p:nvSpPr>
          <p:cNvPr id="131075" name="Line 271"/>
          <p:cNvSpPr>
            <a:spLocks noChangeShapeType="1"/>
          </p:cNvSpPr>
          <p:nvPr/>
        </p:nvSpPr>
        <p:spPr bwMode="auto">
          <a:xfrm>
            <a:off x="2286000" y="2079625"/>
            <a:ext cx="0" cy="0"/>
          </a:xfrm>
          <a:prstGeom prst="line">
            <a:avLst/>
          </a:prstGeom>
          <a:noFill/>
          <a:ln w="12700" cap="rnd">
            <a:solidFill>
              <a:srgbClr val="000000"/>
            </a:solidFill>
            <a:round/>
            <a:headEnd/>
            <a:tailEnd/>
          </a:ln>
        </p:spPr>
        <p:txBody>
          <a:bodyPr/>
          <a:lstStyle/>
          <a:p>
            <a:endParaRPr lang="zh-CN" altLang="en-US"/>
          </a:p>
        </p:txBody>
      </p:sp>
      <p:sp>
        <p:nvSpPr>
          <p:cNvPr id="131077" name="Line 1115"/>
          <p:cNvSpPr>
            <a:spLocks noChangeShapeType="1"/>
          </p:cNvSpPr>
          <p:nvPr/>
        </p:nvSpPr>
        <p:spPr bwMode="auto">
          <a:xfrm>
            <a:off x="2278063" y="1247775"/>
            <a:ext cx="0" cy="0"/>
          </a:xfrm>
          <a:prstGeom prst="line">
            <a:avLst/>
          </a:prstGeom>
          <a:noFill/>
          <a:ln w="12700" cap="rnd">
            <a:solidFill>
              <a:srgbClr val="000000"/>
            </a:solidFill>
            <a:round/>
            <a:headEnd/>
            <a:tailEnd/>
          </a:ln>
        </p:spPr>
        <p:txBody>
          <a:bodyPr/>
          <a:lstStyle/>
          <a:p>
            <a:endParaRPr lang="zh-CN" altLang="en-US"/>
          </a:p>
        </p:txBody>
      </p:sp>
      <p:pic>
        <p:nvPicPr>
          <p:cNvPr id="6" name="图片 5" descr="图片1.png"/>
          <p:cNvPicPr>
            <a:picLocks noChangeAspect="1"/>
          </p:cNvPicPr>
          <p:nvPr/>
        </p:nvPicPr>
        <p:blipFill>
          <a:blip r:embed="rId2"/>
          <a:stretch>
            <a:fillRect/>
          </a:stretch>
        </p:blipFill>
        <p:spPr>
          <a:xfrm>
            <a:off x="533733" y="1312595"/>
            <a:ext cx="8076533" cy="497392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28596" y="357166"/>
            <a:ext cx="8229600" cy="725488"/>
          </a:xfrm>
        </p:spPr>
        <p:txBody>
          <a:bodyPr/>
          <a:lstStyle/>
          <a:p>
            <a:pPr eaLnBrk="1" hangingPunct="1"/>
            <a:r>
              <a:rPr lang="zh-CN" altLang="en-US" sz="3200" dirty="0" smtClean="0">
                <a:ea typeface="黑体" pitchFamily="2" charset="-122"/>
              </a:rPr>
              <a:t>（八）青年科学基金项目批准资助情况</a:t>
            </a:r>
          </a:p>
        </p:txBody>
      </p:sp>
      <p:sp>
        <p:nvSpPr>
          <p:cNvPr id="37891" name="Rectangle 348"/>
          <p:cNvSpPr>
            <a:spLocks noChangeArrowheads="1"/>
          </p:cNvSpPr>
          <p:nvPr/>
        </p:nvSpPr>
        <p:spPr bwMode="auto">
          <a:xfrm>
            <a:off x="500034" y="1071546"/>
            <a:ext cx="8286750" cy="5221942"/>
          </a:xfrm>
          <a:prstGeom prst="rect">
            <a:avLst/>
          </a:prstGeom>
          <a:noFill/>
          <a:ln w="9525">
            <a:noFill/>
            <a:miter lim="800000"/>
            <a:headEnd/>
            <a:tailEnd/>
          </a:ln>
        </p:spPr>
        <p:txBody>
          <a:bodyPr anchor="ctr">
            <a:spAutoFit/>
          </a:bodyPr>
          <a:lstStyle/>
          <a:p>
            <a:pPr indent="625475" algn="just">
              <a:lnSpc>
                <a:spcPts val="4000"/>
              </a:lnSpc>
            </a:pPr>
            <a:r>
              <a:rPr lang="zh-CN" altLang="en-US" sz="2800" b="1" dirty="0">
                <a:latin typeface="华文楷体" pitchFamily="2" charset="-122"/>
                <a:ea typeface="华文楷体" pitchFamily="2" charset="-122"/>
              </a:rPr>
              <a:t>经</a:t>
            </a:r>
            <a:r>
              <a:rPr lang="zh-CN" altLang="en-US" sz="2800" b="1" dirty="0" smtClean="0">
                <a:latin typeface="华文楷体" pitchFamily="2" charset="-122"/>
                <a:ea typeface="华文楷体" pitchFamily="2" charset="-122"/>
              </a:rPr>
              <a:t>评审和审批，共批准资助</a:t>
            </a:r>
            <a:r>
              <a:rPr lang="zh-CN" altLang="en-US" sz="2800" b="1" dirty="0">
                <a:latin typeface="华文楷体" pitchFamily="2" charset="-122"/>
                <a:ea typeface="华文楷体" pitchFamily="2" charset="-122"/>
              </a:rPr>
              <a:t>青年科学基金项目</a:t>
            </a:r>
            <a:r>
              <a:rPr lang="en-US" altLang="zh-CN" sz="2800" b="1" dirty="0">
                <a:latin typeface="华文楷体" pitchFamily="2" charset="-122"/>
                <a:ea typeface="华文楷体" pitchFamily="2" charset="-122"/>
              </a:rPr>
              <a:t>15367</a:t>
            </a:r>
            <a:r>
              <a:rPr lang="zh-CN" altLang="en-US" sz="2800" b="1" dirty="0">
                <a:latin typeface="华文楷体" pitchFamily="2" charset="-122"/>
                <a:ea typeface="华文楷体" pitchFamily="2" charset="-122"/>
              </a:rPr>
              <a:t>项，资助经费</a:t>
            </a:r>
            <a:r>
              <a:rPr lang="en-US" altLang="zh-CN" sz="2800" b="1" dirty="0">
                <a:latin typeface="华文楷体" pitchFamily="2" charset="-122"/>
                <a:ea typeface="华文楷体" pitchFamily="2" charset="-122"/>
              </a:rPr>
              <a:t>370000</a:t>
            </a:r>
            <a:r>
              <a:rPr lang="zh-CN" altLang="en-US" sz="2800" b="1" dirty="0">
                <a:latin typeface="华文楷体" pitchFamily="2" charset="-122"/>
                <a:ea typeface="华文楷体" pitchFamily="2" charset="-122"/>
              </a:rPr>
              <a:t>万元。与去年（</a:t>
            </a:r>
            <a:r>
              <a:rPr lang="en-US" altLang="zh-CN" sz="2800" b="1" dirty="0">
                <a:latin typeface="华文楷体" pitchFamily="2" charset="-122"/>
                <a:ea typeface="华文楷体" pitchFamily="2" charset="-122"/>
              </a:rPr>
              <a:t>14022</a:t>
            </a:r>
            <a:r>
              <a:rPr lang="zh-CN" altLang="en-US" sz="2800" b="1" dirty="0">
                <a:latin typeface="华文楷体" pitchFamily="2" charset="-122"/>
                <a:ea typeface="华文楷体" pitchFamily="2" charset="-122"/>
              </a:rPr>
              <a:t>项）相比，项目数增加了</a:t>
            </a:r>
            <a:r>
              <a:rPr lang="en-US" altLang="zh-CN" sz="2800" b="1" dirty="0">
                <a:latin typeface="华文楷体" pitchFamily="2" charset="-122"/>
                <a:ea typeface="华文楷体" pitchFamily="2" charset="-122"/>
              </a:rPr>
              <a:t>1345</a:t>
            </a:r>
            <a:r>
              <a:rPr lang="zh-CN" altLang="en-US" sz="2800" b="1" dirty="0">
                <a:latin typeface="华文楷体" pitchFamily="2" charset="-122"/>
                <a:ea typeface="华文楷体" pitchFamily="2" charset="-122"/>
              </a:rPr>
              <a:t>项，增长幅度为</a:t>
            </a:r>
            <a:r>
              <a:rPr lang="en-US" altLang="zh-CN" sz="2800" b="1" dirty="0">
                <a:latin typeface="华文楷体" pitchFamily="2" charset="-122"/>
                <a:ea typeface="华文楷体" pitchFamily="2" charset="-122"/>
              </a:rPr>
              <a:t>9.59%</a:t>
            </a:r>
            <a:r>
              <a:rPr lang="zh-CN" altLang="en-US" sz="2800" b="1" dirty="0">
                <a:latin typeface="华文楷体" pitchFamily="2" charset="-122"/>
                <a:ea typeface="华文楷体" pitchFamily="2" charset="-122"/>
              </a:rPr>
              <a:t>；平均资助率为</a:t>
            </a:r>
            <a:r>
              <a:rPr lang="en-US" altLang="zh-CN" sz="2800" b="1" dirty="0">
                <a:latin typeface="华文楷体" pitchFamily="2" charset="-122"/>
                <a:ea typeface="华文楷体" pitchFamily="2" charset="-122"/>
              </a:rPr>
              <a:t>25.20%</a:t>
            </a:r>
            <a:r>
              <a:rPr lang="zh-CN" altLang="en-US" sz="2800" b="1" dirty="0">
                <a:latin typeface="华文楷体" pitchFamily="2" charset="-122"/>
                <a:ea typeface="华文楷体" pitchFamily="2" charset="-122"/>
              </a:rPr>
              <a:t>，比去年（</a:t>
            </a:r>
            <a:r>
              <a:rPr lang="en-US" altLang="zh-CN" sz="2800" b="1" dirty="0">
                <a:latin typeface="华文楷体" pitchFamily="2" charset="-122"/>
                <a:ea typeface="华文楷体" pitchFamily="2" charset="-122"/>
              </a:rPr>
              <a:t>23.45%</a:t>
            </a:r>
            <a:r>
              <a:rPr lang="zh-CN" altLang="en-US" sz="2800" b="1" dirty="0">
                <a:latin typeface="华文楷体" pitchFamily="2" charset="-122"/>
                <a:ea typeface="华文楷体" pitchFamily="2" charset="-122"/>
              </a:rPr>
              <a:t>）提高了</a:t>
            </a:r>
            <a:r>
              <a:rPr lang="en-US" altLang="zh-CN" sz="2800" b="1" dirty="0">
                <a:latin typeface="华文楷体" pitchFamily="2" charset="-122"/>
                <a:ea typeface="华文楷体" pitchFamily="2" charset="-122"/>
              </a:rPr>
              <a:t>1.75</a:t>
            </a:r>
            <a:r>
              <a:rPr lang="zh-CN" altLang="en-US" sz="2800" b="1" dirty="0">
                <a:latin typeface="华文楷体" pitchFamily="2" charset="-122"/>
                <a:ea typeface="华文楷体" pitchFamily="2" charset="-122"/>
              </a:rPr>
              <a:t>个百分点。平均资助强度为</a:t>
            </a:r>
            <a:r>
              <a:rPr lang="en-US" altLang="zh-CN" sz="2800" b="1" dirty="0">
                <a:latin typeface="华文楷体" pitchFamily="2" charset="-122"/>
                <a:ea typeface="华文楷体" pitchFamily="2" charset="-122"/>
              </a:rPr>
              <a:t>24.08</a:t>
            </a:r>
            <a:r>
              <a:rPr lang="zh-CN" altLang="en-US" sz="2800" b="1" dirty="0">
                <a:latin typeface="华文楷体" pitchFamily="2" charset="-122"/>
                <a:ea typeface="华文楷体" pitchFamily="2" charset="-122"/>
              </a:rPr>
              <a:t>万元</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项，比去年（</a:t>
            </a:r>
            <a:r>
              <a:rPr lang="en-US" altLang="zh-CN" sz="2800" b="1" dirty="0">
                <a:latin typeface="华文楷体" pitchFamily="2" charset="-122"/>
                <a:ea typeface="华文楷体" pitchFamily="2" charset="-122"/>
              </a:rPr>
              <a:t>24.07</a:t>
            </a:r>
            <a:r>
              <a:rPr lang="zh-CN" altLang="en-US" sz="2800" b="1" dirty="0">
                <a:latin typeface="华文楷体" pitchFamily="2" charset="-122"/>
                <a:ea typeface="华文楷体" pitchFamily="2" charset="-122"/>
              </a:rPr>
              <a:t>万元</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项）略有提高。其中，女性申请人获资助的为</a:t>
            </a:r>
            <a:r>
              <a:rPr lang="en-US" altLang="zh-CN" sz="2800" b="1" dirty="0">
                <a:latin typeface="华文楷体" pitchFamily="2" charset="-122"/>
                <a:ea typeface="华文楷体" pitchFamily="2" charset="-122"/>
              </a:rPr>
              <a:t>6225</a:t>
            </a:r>
            <a:r>
              <a:rPr lang="zh-CN" altLang="en-US" sz="2800" b="1" dirty="0">
                <a:latin typeface="华文楷体" pitchFamily="2" charset="-122"/>
                <a:ea typeface="华文楷体" pitchFamily="2" charset="-122"/>
              </a:rPr>
              <a:t>项，资助率为</a:t>
            </a:r>
            <a:r>
              <a:rPr lang="en-US" altLang="zh-CN" sz="2800" b="1" dirty="0">
                <a:latin typeface="华文楷体" pitchFamily="2" charset="-122"/>
                <a:ea typeface="华文楷体" pitchFamily="2" charset="-122"/>
              </a:rPr>
              <a:t>21.76%</a:t>
            </a:r>
            <a:r>
              <a:rPr lang="zh-CN" altLang="en-US" sz="2800" b="1" dirty="0">
                <a:latin typeface="华文楷体" pitchFamily="2" charset="-122"/>
                <a:ea typeface="华文楷体" pitchFamily="2" charset="-122"/>
              </a:rPr>
              <a:t>，占全部青年科学基金项目的</a:t>
            </a:r>
            <a:r>
              <a:rPr lang="en-US" altLang="zh-CN" sz="2800" b="1" dirty="0">
                <a:latin typeface="华文楷体" pitchFamily="2" charset="-122"/>
                <a:ea typeface="华文楷体" pitchFamily="2" charset="-122"/>
              </a:rPr>
              <a:t>40.51%</a:t>
            </a:r>
            <a:r>
              <a:rPr lang="zh-CN" altLang="en-US" sz="2800" b="1" dirty="0">
                <a:latin typeface="华文楷体" pitchFamily="2" charset="-122"/>
                <a:ea typeface="华文楷体" pitchFamily="2" charset="-122"/>
              </a:rPr>
              <a:t>；</a:t>
            </a:r>
            <a:r>
              <a:rPr lang="en-US" altLang="zh-CN" sz="2800" b="1" dirty="0">
                <a:latin typeface="华文楷体" pitchFamily="2" charset="-122"/>
                <a:ea typeface="华文楷体" pitchFamily="2" charset="-122"/>
              </a:rPr>
              <a:t>36</a:t>
            </a:r>
            <a:r>
              <a:rPr lang="zh-CN" altLang="en-US" sz="2800" b="1" dirty="0">
                <a:latin typeface="华文楷体" pitchFamily="2" charset="-122"/>
                <a:ea typeface="华文楷体" pitchFamily="2" charset="-122"/>
              </a:rPr>
              <a:t>岁以上的女性申请人获资助的为</a:t>
            </a:r>
            <a:r>
              <a:rPr lang="en-US" altLang="zh-CN" sz="2800" b="1" dirty="0">
                <a:latin typeface="华文楷体" pitchFamily="2" charset="-122"/>
                <a:ea typeface="华文楷体" pitchFamily="2" charset="-122"/>
              </a:rPr>
              <a:t>1542</a:t>
            </a:r>
            <a:r>
              <a:rPr lang="zh-CN" altLang="en-US" sz="2800" b="1" dirty="0">
                <a:latin typeface="华文楷体" pitchFamily="2" charset="-122"/>
                <a:ea typeface="华文楷体" pitchFamily="2" charset="-122"/>
              </a:rPr>
              <a:t>人，资助率为</a:t>
            </a:r>
            <a:r>
              <a:rPr lang="en-US" altLang="zh-CN" sz="2800" b="1" dirty="0">
                <a:latin typeface="华文楷体" pitchFamily="2" charset="-122"/>
                <a:ea typeface="华文楷体" pitchFamily="2" charset="-122"/>
              </a:rPr>
              <a:t>17.19%</a:t>
            </a:r>
            <a:r>
              <a:rPr lang="zh-CN" altLang="en-US" sz="2800" b="1" dirty="0">
                <a:latin typeface="华文楷体" pitchFamily="2" charset="-122"/>
                <a:ea typeface="华文楷体" pitchFamily="2" charset="-122"/>
              </a:rPr>
              <a:t>，有</a:t>
            </a:r>
            <a:r>
              <a:rPr lang="en-US" altLang="zh-CN" sz="2800" b="1" dirty="0">
                <a:latin typeface="华文楷体" pitchFamily="2" charset="-122"/>
                <a:ea typeface="华文楷体" pitchFamily="2" charset="-122"/>
              </a:rPr>
              <a:t>15</a:t>
            </a:r>
            <a:r>
              <a:rPr lang="zh-CN" altLang="en-US" sz="2800" b="1" dirty="0">
                <a:latin typeface="华文楷体" pitchFamily="2" charset="-122"/>
                <a:ea typeface="华文楷体" pitchFamily="2" charset="-122"/>
              </a:rPr>
              <a:t>人曾经获得面上项目的资助。</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7" name="矩形 4"/>
          <p:cNvSpPr>
            <a:spLocks noChangeArrowheads="1"/>
          </p:cNvSpPr>
          <p:nvPr/>
        </p:nvSpPr>
        <p:spPr bwMode="auto">
          <a:xfrm>
            <a:off x="714375" y="571500"/>
            <a:ext cx="8001000" cy="369888"/>
          </a:xfrm>
          <a:prstGeom prst="rect">
            <a:avLst/>
          </a:prstGeom>
          <a:noFill/>
          <a:ln w="9525">
            <a:noFill/>
            <a:miter lim="800000"/>
            <a:headEnd/>
            <a:tailEnd/>
          </a:ln>
        </p:spPr>
        <p:txBody>
          <a:bodyPr>
            <a:spAutoFit/>
          </a:bodyPr>
          <a:lstStyle/>
          <a:p>
            <a:pPr algn="ctr"/>
            <a:r>
              <a:rPr lang="en-US" altLang="zh-CN" b="1" dirty="0" smtClean="0"/>
              <a:t> </a:t>
            </a:r>
            <a:r>
              <a:rPr lang="en-US" altLang="zh-CN" b="1" dirty="0"/>
              <a:t>2013</a:t>
            </a:r>
            <a:r>
              <a:rPr lang="zh-CN" altLang="en-US" b="1" dirty="0"/>
              <a:t>年度青年科学基金项目申请</a:t>
            </a:r>
            <a:r>
              <a:rPr lang="zh-CN" altLang="en-US" b="1" dirty="0" smtClean="0"/>
              <a:t>和资助</a:t>
            </a:r>
            <a:r>
              <a:rPr lang="zh-CN" altLang="en-US" b="1" dirty="0"/>
              <a:t>情况（经费单位：万元）</a:t>
            </a:r>
            <a:endParaRPr lang="zh-CN" altLang="en-US" dirty="0"/>
          </a:p>
        </p:txBody>
      </p:sp>
      <p:pic>
        <p:nvPicPr>
          <p:cNvPr id="5" name="图片 4" descr="图片1.png"/>
          <p:cNvPicPr>
            <a:picLocks noChangeAspect="1"/>
          </p:cNvPicPr>
          <p:nvPr/>
        </p:nvPicPr>
        <p:blipFill>
          <a:blip r:embed="rId2"/>
          <a:stretch>
            <a:fillRect/>
          </a:stretch>
        </p:blipFill>
        <p:spPr>
          <a:xfrm>
            <a:off x="177147" y="1141921"/>
            <a:ext cx="8789706" cy="5144599"/>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4"/>
          <p:cNvSpPr>
            <a:spLocks noChangeArrowheads="1"/>
          </p:cNvSpPr>
          <p:nvPr/>
        </p:nvSpPr>
        <p:spPr bwMode="auto">
          <a:xfrm>
            <a:off x="1500188" y="5916613"/>
            <a:ext cx="6715125" cy="369887"/>
          </a:xfrm>
          <a:prstGeom prst="rect">
            <a:avLst/>
          </a:prstGeom>
          <a:noFill/>
          <a:ln w="9525">
            <a:noFill/>
            <a:miter lim="800000"/>
            <a:headEnd/>
            <a:tailEnd/>
          </a:ln>
        </p:spPr>
        <p:txBody>
          <a:bodyPr>
            <a:spAutoFit/>
          </a:bodyPr>
          <a:lstStyle/>
          <a:p>
            <a:pPr algn="ctr"/>
            <a:r>
              <a:rPr lang="en-US" altLang="zh-CN" b="1" dirty="0" smtClean="0"/>
              <a:t>2013</a:t>
            </a:r>
            <a:r>
              <a:rPr lang="zh-CN" altLang="en-US" b="1" dirty="0"/>
              <a:t>年度青年科学基金项目负责人年龄分布情况</a:t>
            </a:r>
            <a:endParaRPr lang="zh-CN" altLang="en-US" dirty="0"/>
          </a:p>
        </p:txBody>
      </p:sp>
      <p:pic>
        <p:nvPicPr>
          <p:cNvPr id="5" name="图片 4" descr="图片1.png"/>
          <p:cNvPicPr>
            <a:picLocks noChangeAspect="1"/>
          </p:cNvPicPr>
          <p:nvPr/>
        </p:nvPicPr>
        <p:blipFill>
          <a:blip r:embed="rId2"/>
          <a:stretch>
            <a:fillRect/>
          </a:stretch>
        </p:blipFill>
        <p:spPr>
          <a:xfrm>
            <a:off x="530686" y="642918"/>
            <a:ext cx="8082628" cy="537013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14290"/>
            <a:ext cx="8229600" cy="852510"/>
          </a:xfrm>
        </p:spPr>
        <p:txBody>
          <a:bodyPr/>
          <a:lstStyle/>
          <a:p>
            <a:pPr eaLnBrk="1" hangingPunct="1"/>
            <a:r>
              <a:rPr lang="zh-CN" altLang="en-US" sz="3200" dirty="0" smtClean="0">
                <a:ea typeface="黑体" pitchFamily="2" charset="-122"/>
              </a:rPr>
              <a:t>（九）地区科学基金项目批准资助情况</a:t>
            </a:r>
          </a:p>
        </p:txBody>
      </p:sp>
      <p:sp>
        <p:nvSpPr>
          <p:cNvPr id="39939" name="Text Box 992"/>
          <p:cNvSpPr txBox="1">
            <a:spLocks noChangeArrowheads="1"/>
          </p:cNvSpPr>
          <p:nvPr/>
        </p:nvSpPr>
        <p:spPr bwMode="auto">
          <a:xfrm>
            <a:off x="428625" y="857250"/>
            <a:ext cx="8429625" cy="1784350"/>
          </a:xfrm>
          <a:prstGeom prst="rect">
            <a:avLst/>
          </a:prstGeom>
          <a:noFill/>
          <a:ln w="9525">
            <a:noFill/>
            <a:miter lim="800000"/>
            <a:headEnd/>
            <a:tailEnd/>
          </a:ln>
        </p:spPr>
        <p:txBody>
          <a:bodyPr>
            <a:spAutoFit/>
          </a:bodyPr>
          <a:lstStyle/>
          <a:p>
            <a:pPr indent="720000" algn="just">
              <a:spcBef>
                <a:spcPct val="50000"/>
              </a:spcBef>
              <a:defRPr/>
            </a:pPr>
            <a:r>
              <a:rPr lang="en-US" altLang="zh-CN" sz="2200" b="1" kern="100" dirty="0" smtClean="0">
                <a:latin typeface="华文楷体" pitchFamily="2" charset="-122"/>
                <a:ea typeface="华文楷体" pitchFamily="2" charset="-122"/>
                <a:cs typeface="Times New Roman"/>
              </a:rPr>
              <a:t>2013</a:t>
            </a:r>
            <a:r>
              <a:rPr lang="zh-CN" altLang="en-US" sz="2200" b="1" kern="100" dirty="0" smtClean="0">
                <a:latin typeface="华文楷体" pitchFamily="2" charset="-122"/>
                <a:ea typeface="华文楷体" pitchFamily="2" charset="-122"/>
                <a:cs typeface="Times New Roman"/>
              </a:rPr>
              <a:t>年度批准资助</a:t>
            </a:r>
            <a:r>
              <a:rPr lang="zh-CN" altLang="en-US" sz="2200" b="1" kern="100" dirty="0">
                <a:latin typeface="华文楷体" pitchFamily="2" charset="-122"/>
                <a:ea typeface="华文楷体" pitchFamily="2" charset="-122"/>
                <a:cs typeface="Times New Roman"/>
              </a:rPr>
              <a:t>地区科学基金项目</a:t>
            </a:r>
            <a:r>
              <a:rPr lang="en-US" sz="2200" b="1" kern="100" dirty="0">
                <a:latin typeface="华文楷体" pitchFamily="2" charset="-122"/>
                <a:ea typeface="华文楷体" pitchFamily="2" charset="-122"/>
              </a:rPr>
              <a:t>2497</a:t>
            </a:r>
            <a:r>
              <a:rPr lang="zh-CN" altLang="en-US" sz="2200" b="1" kern="100" dirty="0">
                <a:latin typeface="华文楷体" pitchFamily="2" charset="-122"/>
                <a:ea typeface="华文楷体" pitchFamily="2" charset="-122"/>
                <a:cs typeface="Times New Roman"/>
              </a:rPr>
              <a:t>项，资助经费</a:t>
            </a:r>
            <a:r>
              <a:rPr lang="en-US" sz="2200" b="1" kern="100" dirty="0">
                <a:latin typeface="华文楷体" pitchFamily="2" charset="-122"/>
                <a:ea typeface="华文楷体" pitchFamily="2" charset="-122"/>
              </a:rPr>
              <a:t>120000</a:t>
            </a:r>
            <a:r>
              <a:rPr lang="zh-CN" altLang="en-US" sz="2200" b="1" kern="100" dirty="0">
                <a:latin typeface="华文楷体" pitchFamily="2" charset="-122"/>
                <a:ea typeface="华文楷体" pitchFamily="2" charset="-122"/>
                <a:cs typeface="Times New Roman"/>
              </a:rPr>
              <a:t>万元，其中负责人为女性的</a:t>
            </a:r>
            <a:r>
              <a:rPr lang="en-US" sz="2200" b="1" kern="100" dirty="0">
                <a:latin typeface="华文楷体" pitchFamily="2" charset="-122"/>
                <a:ea typeface="华文楷体" pitchFamily="2" charset="-122"/>
              </a:rPr>
              <a:t>755</a:t>
            </a:r>
            <a:r>
              <a:rPr lang="zh-CN" altLang="en-US" sz="2200" b="1" kern="100" dirty="0">
                <a:latin typeface="华文楷体" pitchFamily="2" charset="-122"/>
                <a:ea typeface="华文楷体" pitchFamily="2" charset="-122"/>
                <a:cs typeface="Times New Roman"/>
              </a:rPr>
              <a:t>项，占</a:t>
            </a:r>
            <a:r>
              <a:rPr lang="en-US" sz="2200" b="1" kern="100" dirty="0">
                <a:latin typeface="华文楷体" pitchFamily="2" charset="-122"/>
                <a:ea typeface="华文楷体" pitchFamily="2" charset="-122"/>
              </a:rPr>
              <a:t>30.24%</a:t>
            </a:r>
            <a:r>
              <a:rPr lang="zh-CN" altLang="en-US" sz="2200" b="1" kern="100" dirty="0">
                <a:latin typeface="华文楷体" pitchFamily="2" charset="-122"/>
                <a:ea typeface="华文楷体" pitchFamily="2" charset="-122"/>
                <a:cs typeface="Times New Roman"/>
              </a:rPr>
              <a:t>。与去年（</a:t>
            </a:r>
            <a:r>
              <a:rPr lang="en-US" sz="2200" b="1" kern="100" dirty="0">
                <a:latin typeface="华文楷体" pitchFamily="2" charset="-122"/>
                <a:ea typeface="华文楷体" pitchFamily="2" charset="-122"/>
              </a:rPr>
              <a:t>2472</a:t>
            </a:r>
            <a:r>
              <a:rPr lang="zh-CN" altLang="en-US" sz="2200" b="1" kern="100" dirty="0">
                <a:latin typeface="华文楷体" pitchFamily="2" charset="-122"/>
                <a:ea typeface="华文楷体" pitchFamily="2" charset="-122"/>
                <a:cs typeface="Times New Roman"/>
              </a:rPr>
              <a:t>项）相比，项目数增加了</a:t>
            </a:r>
            <a:r>
              <a:rPr lang="en-US" sz="2200" b="1" kern="100" dirty="0">
                <a:latin typeface="华文楷体" pitchFamily="2" charset="-122"/>
                <a:ea typeface="华文楷体" pitchFamily="2" charset="-122"/>
              </a:rPr>
              <a:t>25</a:t>
            </a:r>
            <a:r>
              <a:rPr lang="zh-CN" altLang="en-US" sz="2200" b="1" kern="100" dirty="0">
                <a:latin typeface="华文楷体" pitchFamily="2" charset="-122"/>
                <a:ea typeface="华文楷体" pitchFamily="2" charset="-122"/>
                <a:cs typeface="Times New Roman"/>
              </a:rPr>
              <a:t>项，增长幅度为</a:t>
            </a:r>
            <a:r>
              <a:rPr lang="en-US" sz="2200" b="1" kern="100" dirty="0">
                <a:latin typeface="华文楷体" pitchFamily="2" charset="-122"/>
                <a:ea typeface="华文楷体" pitchFamily="2" charset="-122"/>
              </a:rPr>
              <a:t>1.01%</a:t>
            </a:r>
            <a:r>
              <a:rPr lang="zh-CN" altLang="en-US" sz="2200" b="1" kern="100" dirty="0">
                <a:latin typeface="华文楷体" pitchFamily="2" charset="-122"/>
                <a:ea typeface="华文楷体" pitchFamily="2" charset="-122"/>
                <a:cs typeface="Times New Roman"/>
              </a:rPr>
              <a:t>；平均资助率为</a:t>
            </a:r>
            <a:r>
              <a:rPr lang="en-US" sz="2200" b="1" kern="100" dirty="0">
                <a:latin typeface="华文楷体" pitchFamily="2" charset="-122"/>
                <a:ea typeface="华文楷体" pitchFamily="2" charset="-122"/>
              </a:rPr>
              <a:t>21.09%</a:t>
            </a:r>
            <a:r>
              <a:rPr lang="zh-CN" altLang="en-US" sz="2200" b="1" kern="100" dirty="0">
                <a:latin typeface="华文楷体" pitchFamily="2" charset="-122"/>
                <a:ea typeface="华文楷体" pitchFamily="2" charset="-122"/>
                <a:cs typeface="Times New Roman"/>
              </a:rPr>
              <a:t>，比去年（</a:t>
            </a:r>
            <a:r>
              <a:rPr lang="en-US" sz="2200" b="1" kern="100" dirty="0">
                <a:latin typeface="华文楷体" pitchFamily="2" charset="-122"/>
                <a:ea typeface="华文楷体" pitchFamily="2" charset="-122"/>
              </a:rPr>
              <a:t>21.96%</a:t>
            </a:r>
            <a:r>
              <a:rPr lang="zh-CN" altLang="en-US" sz="2200" b="1" kern="100" dirty="0">
                <a:latin typeface="华文楷体" pitchFamily="2" charset="-122"/>
                <a:ea typeface="华文楷体" pitchFamily="2" charset="-122"/>
                <a:cs typeface="Times New Roman"/>
              </a:rPr>
              <a:t>）降低了</a:t>
            </a:r>
            <a:r>
              <a:rPr lang="en-US" sz="2200" b="1" kern="100" dirty="0">
                <a:latin typeface="华文楷体" pitchFamily="2" charset="-122"/>
                <a:ea typeface="华文楷体" pitchFamily="2" charset="-122"/>
              </a:rPr>
              <a:t>0.87</a:t>
            </a:r>
            <a:r>
              <a:rPr lang="zh-CN" altLang="en-US" sz="2200" b="1" kern="100" dirty="0">
                <a:latin typeface="华文楷体" pitchFamily="2" charset="-122"/>
                <a:ea typeface="华文楷体" pitchFamily="2" charset="-122"/>
                <a:cs typeface="Times New Roman"/>
              </a:rPr>
              <a:t>个百分点。平均资助强度为</a:t>
            </a:r>
            <a:r>
              <a:rPr lang="en-US" sz="2200" b="1" kern="100" dirty="0">
                <a:latin typeface="华文楷体" pitchFamily="2" charset="-122"/>
                <a:ea typeface="华文楷体" pitchFamily="2" charset="-122"/>
              </a:rPr>
              <a:t>48.06</a:t>
            </a:r>
            <a:r>
              <a:rPr lang="zh-CN" altLang="en-US" sz="2200" b="1" kern="100" dirty="0">
                <a:latin typeface="华文楷体" pitchFamily="2" charset="-122"/>
                <a:ea typeface="华文楷体" pitchFamily="2" charset="-122"/>
                <a:cs typeface="Times New Roman"/>
              </a:rPr>
              <a:t>万元</a:t>
            </a:r>
            <a:r>
              <a:rPr lang="en-US" sz="2200" b="1" kern="100" dirty="0">
                <a:latin typeface="华文楷体" pitchFamily="2" charset="-122"/>
                <a:ea typeface="华文楷体" pitchFamily="2" charset="-122"/>
              </a:rPr>
              <a:t>/</a:t>
            </a:r>
            <a:r>
              <a:rPr lang="zh-CN" altLang="en-US" sz="2200" b="1" kern="100" dirty="0">
                <a:latin typeface="华文楷体" pitchFamily="2" charset="-122"/>
                <a:ea typeface="华文楷体" pitchFamily="2" charset="-122"/>
                <a:cs typeface="Times New Roman"/>
              </a:rPr>
              <a:t>项，比去年（</a:t>
            </a:r>
            <a:r>
              <a:rPr lang="en-US" sz="2200" b="1" kern="100" dirty="0">
                <a:latin typeface="华文楷体" pitchFamily="2" charset="-122"/>
                <a:ea typeface="华文楷体" pitchFamily="2" charset="-122"/>
              </a:rPr>
              <a:t>48.54</a:t>
            </a:r>
            <a:r>
              <a:rPr lang="zh-CN" altLang="en-US" sz="2200" b="1" kern="100" dirty="0">
                <a:latin typeface="华文楷体" pitchFamily="2" charset="-122"/>
                <a:ea typeface="华文楷体" pitchFamily="2" charset="-122"/>
                <a:cs typeface="Times New Roman"/>
              </a:rPr>
              <a:t>万元</a:t>
            </a:r>
            <a:r>
              <a:rPr lang="en-US" sz="2200" b="1" kern="100" dirty="0">
                <a:latin typeface="华文楷体" pitchFamily="2" charset="-122"/>
                <a:ea typeface="华文楷体" pitchFamily="2" charset="-122"/>
              </a:rPr>
              <a:t>/</a:t>
            </a:r>
            <a:r>
              <a:rPr lang="zh-CN" altLang="en-US" sz="2200" b="1" kern="100" dirty="0">
                <a:latin typeface="华文楷体" pitchFamily="2" charset="-122"/>
                <a:ea typeface="华文楷体" pitchFamily="2" charset="-122"/>
                <a:cs typeface="Times New Roman"/>
              </a:rPr>
              <a:t>项）减少了</a:t>
            </a:r>
            <a:r>
              <a:rPr lang="en-US" sz="2200" b="1" kern="100" dirty="0">
                <a:latin typeface="华文楷体" pitchFamily="2" charset="-122"/>
                <a:ea typeface="华文楷体" pitchFamily="2" charset="-122"/>
              </a:rPr>
              <a:t>0.48</a:t>
            </a:r>
            <a:r>
              <a:rPr lang="zh-CN" altLang="en-US" sz="2200" b="1" kern="100" dirty="0">
                <a:latin typeface="华文楷体" pitchFamily="2" charset="-122"/>
                <a:ea typeface="华文楷体" pitchFamily="2" charset="-122"/>
                <a:cs typeface="Times New Roman"/>
              </a:rPr>
              <a:t>万元</a:t>
            </a:r>
            <a:r>
              <a:rPr lang="en-US" sz="2200" b="1" kern="100" dirty="0">
                <a:latin typeface="华文楷体" pitchFamily="2" charset="-122"/>
                <a:ea typeface="华文楷体" pitchFamily="2" charset="-122"/>
              </a:rPr>
              <a:t>/</a:t>
            </a:r>
            <a:r>
              <a:rPr lang="zh-CN" altLang="en-US" sz="2200" b="1" kern="100" dirty="0">
                <a:latin typeface="华文楷体" pitchFamily="2" charset="-122"/>
                <a:ea typeface="华文楷体" pitchFamily="2" charset="-122"/>
                <a:cs typeface="Times New Roman"/>
              </a:rPr>
              <a:t>项。</a:t>
            </a:r>
            <a:endParaRPr lang="zh-CN" altLang="en-US" sz="2200" b="1" dirty="0">
              <a:latin typeface="华文楷体" pitchFamily="2" charset="-122"/>
              <a:ea typeface="华文楷体" pitchFamily="2" charset="-122"/>
            </a:endParaRPr>
          </a:p>
        </p:txBody>
      </p:sp>
      <p:sp>
        <p:nvSpPr>
          <p:cNvPr id="41067" name="矩形 4"/>
          <p:cNvSpPr>
            <a:spLocks noChangeArrowheads="1"/>
          </p:cNvSpPr>
          <p:nvPr/>
        </p:nvSpPr>
        <p:spPr bwMode="auto">
          <a:xfrm>
            <a:off x="928688" y="2714625"/>
            <a:ext cx="7572375" cy="369888"/>
          </a:xfrm>
          <a:prstGeom prst="rect">
            <a:avLst/>
          </a:prstGeom>
          <a:noFill/>
          <a:ln w="9525">
            <a:noFill/>
            <a:miter lim="800000"/>
            <a:headEnd/>
            <a:tailEnd/>
          </a:ln>
        </p:spPr>
        <p:txBody>
          <a:bodyPr>
            <a:spAutoFit/>
          </a:bodyPr>
          <a:lstStyle/>
          <a:p>
            <a:pPr algn="ctr"/>
            <a:r>
              <a:rPr lang="en-US" altLang="zh-CN" b="1" dirty="0" smtClean="0"/>
              <a:t>  </a:t>
            </a:r>
            <a:r>
              <a:rPr lang="en-US" altLang="zh-CN" b="1" dirty="0"/>
              <a:t>2013</a:t>
            </a:r>
            <a:r>
              <a:rPr lang="zh-CN" altLang="en-US" b="1" dirty="0"/>
              <a:t>年度地区科学项目申请</a:t>
            </a:r>
            <a:r>
              <a:rPr lang="zh-CN" altLang="en-US" b="1" dirty="0" smtClean="0"/>
              <a:t>与资助情况       （</a:t>
            </a:r>
            <a:r>
              <a:rPr lang="zh-CN" altLang="en-US" b="1" dirty="0"/>
              <a:t>经费单位：万元）</a:t>
            </a:r>
            <a:endParaRPr lang="zh-CN" altLang="en-US" dirty="0"/>
          </a:p>
        </p:txBody>
      </p:sp>
      <p:pic>
        <p:nvPicPr>
          <p:cNvPr id="6" name="图片 5" descr="图片1.png"/>
          <p:cNvPicPr>
            <a:picLocks noChangeAspect="1"/>
          </p:cNvPicPr>
          <p:nvPr/>
        </p:nvPicPr>
        <p:blipFill>
          <a:blip r:embed="rId2"/>
          <a:stretch>
            <a:fillRect/>
          </a:stretch>
        </p:blipFill>
        <p:spPr>
          <a:xfrm>
            <a:off x="283818" y="3097839"/>
            <a:ext cx="8576364" cy="3474433"/>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21" name="矩形 4"/>
          <p:cNvSpPr>
            <a:spLocks noChangeArrowheads="1"/>
          </p:cNvSpPr>
          <p:nvPr/>
        </p:nvSpPr>
        <p:spPr bwMode="auto">
          <a:xfrm>
            <a:off x="1214414" y="214290"/>
            <a:ext cx="6643733" cy="461665"/>
          </a:xfrm>
          <a:prstGeom prst="rect">
            <a:avLst/>
          </a:prstGeom>
          <a:noFill/>
          <a:ln w="9525">
            <a:noFill/>
            <a:miter lim="800000"/>
            <a:headEnd/>
            <a:tailEnd/>
          </a:ln>
        </p:spPr>
        <p:txBody>
          <a:bodyPr wrap="square">
            <a:spAutoFit/>
          </a:bodyPr>
          <a:lstStyle/>
          <a:p>
            <a:pPr algn="ctr"/>
            <a:r>
              <a:rPr lang="zh-CN" altLang="en-US" sz="2400" b="1" dirty="0" smtClean="0"/>
              <a:t>近</a:t>
            </a:r>
            <a:r>
              <a:rPr lang="zh-CN" altLang="en-US" sz="2400" b="1" dirty="0"/>
              <a:t>三年地区科学基金项目资助增长情况</a:t>
            </a:r>
            <a:endParaRPr lang="zh-CN" altLang="en-US" sz="2400" dirty="0"/>
          </a:p>
        </p:txBody>
      </p:sp>
      <p:pic>
        <p:nvPicPr>
          <p:cNvPr id="5" name="图片 4" descr="图片1.png"/>
          <p:cNvPicPr>
            <a:picLocks noChangeAspect="1"/>
          </p:cNvPicPr>
          <p:nvPr/>
        </p:nvPicPr>
        <p:blipFill>
          <a:blip r:embed="rId2"/>
          <a:stretch>
            <a:fillRect/>
          </a:stretch>
        </p:blipFill>
        <p:spPr>
          <a:xfrm>
            <a:off x="76571" y="708404"/>
            <a:ext cx="8990857" cy="5863868"/>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4"/>
          <p:cNvSpPr>
            <a:spLocks noChangeArrowheads="1"/>
          </p:cNvSpPr>
          <p:nvPr/>
        </p:nvSpPr>
        <p:spPr bwMode="auto">
          <a:xfrm>
            <a:off x="1643063" y="5857875"/>
            <a:ext cx="5929312" cy="369888"/>
          </a:xfrm>
          <a:prstGeom prst="rect">
            <a:avLst/>
          </a:prstGeom>
          <a:noFill/>
          <a:ln w="9525">
            <a:noFill/>
            <a:miter lim="800000"/>
            <a:headEnd/>
            <a:tailEnd/>
          </a:ln>
        </p:spPr>
        <p:txBody>
          <a:bodyPr>
            <a:spAutoFit/>
          </a:bodyPr>
          <a:lstStyle/>
          <a:p>
            <a:pPr algn="ctr"/>
            <a:r>
              <a:rPr lang="en-US" altLang="zh-CN" b="1" dirty="0" smtClean="0"/>
              <a:t>  </a:t>
            </a:r>
            <a:r>
              <a:rPr lang="en-US" altLang="zh-CN" b="1" dirty="0"/>
              <a:t>2013</a:t>
            </a:r>
            <a:r>
              <a:rPr lang="zh-CN" altLang="en-US" b="1" dirty="0"/>
              <a:t>年度地区科学基金项目负责人年龄分布情况</a:t>
            </a:r>
            <a:endParaRPr lang="zh-CN" altLang="en-US" dirty="0"/>
          </a:p>
        </p:txBody>
      </p:sp>
      <p:pic>
        <p:nvPicPr>
          <p:cNvPr id="5" name="图片 4" descr="图片1.png"/>
          <p:cNvPicPr>
            <a:picLocks noChangeAspect="1"/>
          </p:cNvPicPr>
          <p:nvPr/>
        </p:nvPicPr>
        <p:blipFill>
          <a:blip r:embed="rId2"/>
          <a:stretch>
            <a:fillRect/>
          </a:stretch>
        </p:blipFill>
        <p:spPr>
          <a:xfrm>
            <a:off x="387441" y="714356"/>
            <a:ext cx="8369117" cy="5016594"/>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2"/>
          <p:cNvSpPr>
            <a:spLocks noGrp="1"/>
          </p:cNvSpPr>
          <p:nvPr>
            <p:ph idx="1"/>
          </p:nvPr>
        </p:nvSpPr>
        <p:spPr>
          <a:xfrm>
            <a:off x="571472" y="1357298"/>
            <a:ext cx="7858180" cy="4929188"/>
          </a:xfrm>
        </p:spPr>
        <p:txBody>
          <a:bodyPr/>
          <a:lstStyle/>
          <a:p>
            <a:pPr marL="144000" indent="720000">
              <a:lnSpc>
                <a:spcPct val="150000"/>
              </a:lnSpc>
              <a:spcBef>
                <a:spcPts val="1200"/>
              </a:spcBef>
              <a:buFontTx/>
              <a:buNone/>
              <a:defRPr/>
            </a:pPr>
            <a:r>
              <a:rPr lang="en-US" altLang="zh-CN" sz="2400" b="1" dirty="0" smtClean="0">
                <a:solidFill>
                  <a:srgbClr val="0133BF"/>
                </a:solidFill>
                <a:latin typeface="楷体" pitchFamily="49" charset="-122"/>
                <a:ea typeface="楷体" pitchFamily="49" charset="-122"/>
              </a:rPr>
              <a:t>1. </a:t>
            </a:r>
            <a:r>
              <a:rPr lang="zh-CN" altLang="en-US" sz="2400" b="1" dirty="0" smtClean="0">
                <a:solidFill>
                  <a:srgbClr val="0133BF"/>
                </a:solidFill>
                <a:latin typeface="楷体" pitchFamily="49" charset="-122"/>
                <a:ea typeface="楷体" pitchFamily="49" charset="-122"/>
              </a:rPr>
              <a:t>两年期资助项目</a:t>
            </a:r>
          </a:p>
          <a:p>
            <a:pPr marL="144000" indent="538163" algn="just">
              <a:lnSpc>
                <a:spcPct val="150000"/>
              </a:lnSpc>
              <a:spcBef>
                <a:spcPts val="1200"/>
              </a:spcBef>
              <a:buFontTx/>
              <a:buNone/>
              <a:defRPr/>
            </a:pPr>
            <a:r>
              <a:rPr lang="en-US" altLang="en-US" sz="2400" b="1" dirty="0" smtClean="0">
                <a:latin typeface="楷体" pitchFamily="49" charset="-122"/>
                <a:ea typeface="楷体" pitchFamily="49" charset="-122"/>
              </a:rPr>
              <a:t>2013</a:t>
            </a:r>
            <a:r>
              <a:rPr lang="zh-CN" altLang="en-US" sz="2400" b="1" dirty="0" smtClean="0">
                <a:latin typeface="楷体" pitchFamily="49" charset="-122"/>
                <a:ea typeface="楷体" pitchFamily="49" charset="-122"/>
              </a:rPr>
              <a:t>年度计划资助</a:t>
            </a:r>
            <a:r>
              <a:rPr lang="en-US" altLang="en-US" sz="2400" b="1" dirty="0" smtClean="0">
                <a:latin typeface="楷体" pitchFamily="49" charset="-122"/>
                <a:ea typeface="楷体" pitchFamily="49" charset="-122"/>
              </a:rPr>
              <a:t>120</a:t>
            </a:r>
            <a:r>
              <a:rPr lang="zh-CN" altLang="en-US" sz="2400" b="1" dirty="0" smtClean="0">
                <a:latin typeface="楷体" pitchFamily="49" charset="-122"/>
                <a:ea typeface="楷体" pitchFamily="49" charset="-122"/>
              </a:rPr>
              <a:t>项，资助强度</a:t>
            </a:r>
            <a:r>
              <a:rPr lang="en-US" altLang="en-US" sz="2400" b="1" dirty="0" smtClean="0">
                <a:latin typeface="楷体" pitchFamily="49" charset="-122"/>
                <a:ea typeface="楷体" pitchFamily="49" charset="-122"/>
              </a:rPr>
              <a:t>20</a:t>
            </a:r>
            <a:r>
              <a:rPr lang="zh-CN" altLang="en-US" sz="2400" b="1" dirty="0" smtClean="0">
                <a:latin typeface="楷体" pitchFamily="49" charset="-122"/>
                <a:ea typeface="楷体" pitchFamily="49" charset="-122"/>
              </a:rPr>
              <a:t>万元</a:t>
            </a:r>
            <a:r>
              <a:rPr lang="en-US" altLang="en-US"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年，计划资助经费</a:t>
            </a:r>
            <a:r>
              <a:rPr lang="en-US" altLang="en-US" sz="2400" b="1" dirty="0" smtClean="0">
                <a:latin typeface="楷体" pitchFamily="49" charset="-122"/>
                <a:ea typeface="楷体" pitchFamily="49" charset="-122"/>
              </a:rPr>
              <a:t>2400</a:t>
            </a:r>
            <a:r>
              <a:rPr lang="zh-CN" altLang="en-US" sz="2400" b="1" dirty="0" smtClean="0">
                <a:latin typeface="楷体" pitchFamily="49" charset="-122"/>
                <a:ea typeface="楷体" pitchFamily="49" charset="-122"/>
              </a:rPr>
              <a:t>万元。共申请</a:t>
            </a:r>
            <a:r>
              <a:rPr lang="en-US" altLang="en-US" sz="2400" b="1" dirty="0" smtClean="0">
                <a:latin typeface="楷体" pitchFamily="49" charset="-122"/>
                <a:ea typeface="楷体" pitchFamily="49" charset="-122"/>
              </a:rPr>
              <a:t>383</a:t>
            </a:r>
            <a:r>
              <a:rPr lang="zh-CN" altLang="en-US" sz="2400" b="1" dirty="0" smtClean="0">
                <a:latin typeface="楷体" pitchFamily="49" charset="-122"/>
                <a:ea typeface="楷体" pitchFamily="49" charset="-122"/>
              </a:rPr>
              <a:t>项，经评审，批准资助</a:t>
            </a:r>
            <a:r>
              <a:rPr lang="en-US" altLang="en-US" sz="2400" b="1" dirty="0" smtClean="0">
                <a:latin typeface="楷体" pitchFamily="49" charset="-122"/>
                <a:ea typeface="楷体" pitchFamily="49" charset="-122"/>
              </a:rPr>
              <a:t>120</a:t>
            </a:r>
            <a:r>
              <a:rPr lang="zh-CN" altLang="en-US" sz="2400" b="1" dirty="0" smtClean="0">
                <a:latin typeface="楷体" pitchFamily="49" charset="-122"/>
                <a:ea typeface="楷体" pitchFamily="49" charset="-122"/>
              </a:rPr>
              <a:t>项，资助经费</a:t>
            </a:r>
            <a:r>
              <a:rPr lang="en-US" altLang="en-US" sz="2400" b="1" dirty="0" smtClean="0">
                <a:latin typeface="楷体" pitchFamily="49" charset="-122"/>
                <a:ea typeface="楷体" pitchFamily="49" charset="-122"/>
              </a:rPr>
              <a:t>2400</a:t>
            </a:r>
            <a:r>
              <a:rPr lang="zh-CN" altLang="en-US" sz="2400" b="1" dirty="0" smtClean="0">
                <a:latin typeface="楷体" pitchFamily="49" charset="-122"/>
                <a:ea typeface="楷体" pitchFamily="49" charset="-122"/>
              </a:rPr>
              <a:t>万元。 </a:t>
            </a:r>
            <a:endParaRPr lang="en-US" altLang="zh-CN" sz="2400" b="1" dirty="0" smtClean="0">
              <a:latin typeface="楷体" pitchFamily="49" charset="-122"/>
              <a:ea typeface="楷体" pitchFamily="49" charset="-122"/>
            </a:endParaRPr>
          </a:p>
          <a:p>
            <a:pPr marL="144000" indent="720000" algn="just">
              <a:lnSpc>
                <a:spcPct val="150000"/>
              </a:lnSpc>
              <a:spcBef>
                <a:spcPts val="1200"/>
              </a:spcBef>
              <a:buFontTx/>
              <a:buNone/>
              <a:defRPr/>
            </a:pPr>
            <a:r>
              <a:rPr lang="en-US" altLang="zh-CN" sz="2400" b="1" dirty="0" smtClean="0">
                <a:solidFill>
                  <a:srgbClr val="0133BF"/>
                </a:solidFill>
                <a:latin typeface="楷体" pitchFamily="49" charset="-122"/>
                <a:ea typeface="楷体" pitchFamily="49" charset="-122"/>
              </a:rPr>
              <a:t>2. </a:t>
            </a:r>
            <a:r>
              <a:rPr lang="zh-CN" altLang="en-US" sz="2400" b="1" dirty="0" smtClean="0">
                <a:solidFill>
                  <a:srgbClr val="0133BF"/>
                </a:solidFill>
                <a:latin typeface="楷体" pitchFamily="49" charset="-122"/>
                <a:ea typeface="楷体" pitchFamily="49" charset="-122"/>
              </a:rPr>
              <a:t>四年期延续资助项目</a:t>
            </a:r>
          </a:p>
          <a:p>
            <a:pPr marL="144000" indent="538163" algn="just">
              <a:lnSpc>
                <a:spcPct val="150000"/>
              </a:lnSpc>
              <a:spcBef>
                <a:spcPts val="1200"/>
              </a:spcBef>
              <a:buFontTx/>
              <a:buNone/>
              <a:defRPr/>
            </a:pPr>
            <a:r>
              <a:rPr lang="en-US" altLang="en-US" sz="2400" b="1" dirty="0" smtClean="0">
                <a:latin typeface="楷体" pitchFamily="49" charset="-122"/>
                <a:ea typeface="楷体" pitchFamily="49" charset="-122"/>
              </a:rPr>
              <a:t>2013</a:t>
            </a:r>
            <a:r>
              <a:rPr lang="zh-CN" altLang="en-US" sz="2400" b="1" dirty="0" smtClean="0">
                <a:latin typeface="楷体" pitchFamily="49" charset="-122"/>
                <a:ea typeface="楷体" pitchFamily="49" charset="-122"/>
              </a:rPr>
              <a:t>年度计划资助</a:t>
            </a:r>
            <a:r>
              <a:rPr lang="en-US" altLang="en-US" sz="2400" b="1" dirty="0" smtClean="0">
                <a:latin typeface="楷体" pitchFamily="49" charset="-122"/>
                <a:ea typeface="楷体" pitchFamily="49" charset="-122"/>
              </a:rPr>
              <a:t>20</a:t>
            </a:r>
            <a:r>
              <a:rPr lang="zh-CN" altLang="en-US" sz="2400" b="1" dirty="0" smtClean="0">
                <a:latin typeface="楷体" pitchFamily="49" charset="-122"/>
                <a:ea typeface="楷体" pitchFamily="49" charset="-122"/>
              </a:rPr>
              <a:t>项，资助强度</a:t>
            </a:r>
            <a:r>
              <a:rPr lang="en-US" altLang="en-US" sz="2400" b="1" dirty="0" smtClean="0">
                <a:latin typeface="楷体" pitchFamily="49" charset="-122"/>
                <a:ea typeface="楷体" pitchFamily="49" charset="-122"/>
              </a:rPr>
              <a:t>200</a:t>
            </a:r>
            <a:r>
              <a:rPr lang="zh-CN" altLang="en-US" sz="2400" b="1" dirty="0" smtClean="0">
                <a:latin typeface="楷体" pitchFamily="49" charset="-122"/>
                <a:ea typeface="楷体" pitchFamily="49" charset="-122"/>
              </a:rPr>
              <a:t>万元</a:t>
            </a:r>
            <a:r>
              <a:rPr lang="en-US" altLang="en-US" sz="2400" b="1" dirty="0" smtClean="0">
                <a:latin typeface="楷体" pitchFamily="49" charset="-122"/>
                <a:ea typeface="楷体" pitchFamily="49" charset="-122"/>
              </a:rPr>
              <a:t>/4</a:t>
            </a:r>
            <a:r>
              <a:rPr lang="zh-CN" altLang="en-US" sz="2400" b="1" dirty="0" smtClean="0">
                <a:latin typeface="楷体" pitchFamily="49" charset="-122"/>
                <a:ea typeface="楷体" pitchFamily="49" charset="-122"/>
              </a:rPr>
              <a:t>年</a:t>
            </a:r>
            <a:r>
              <a:rPr lang="en-US" altLang="en-US"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计划资助经费</a:t>
            </a:r>
            <a:r>
              <a:rPr lang="en-US" altLang="en-US" sz="2400" b="1" dirty="0" smtClean="0">
                <a:latin typeface="楷体" pitchFamily="49" charset="-122"/>
                <a:ea typeface="楷体" pitchFamily="49" charset="-122"/>
              </a:rPr>
              <a:t>4000</a:t>
            </a:r>
            <a:r>
              <a:rPr lang="zh-CN" altLang="en-US" sz="2400" b="1" dirty="0" smtClean="0">
                <a:latin typeface="楷体" pitchFamily="49" charset="-122"/>
                <a:ea typeface="楷体" pitchFamily="49" charset="-122"/>
              </a:rPr>
              <a:t>万元。共申请</a:t>
            </a:r>
            <a:r>
              <a:rPr lang="en-US" altLang="en-US" sz="2400" b="1" dirty="0" smtClean="0">
                <a:latin typeface="楷体" pitchFamily="49" charset="-122"/>
                <a:ea typeface="楷体" pitchFamily="49" charset="-122"/>
              </a:rPr>
              <a:t>61</a:t>
            </a:r>
            <a:r>
              <a:rPr lang="zh-CN" altLang="en-US" sz="2400" b="1" dirty="0" smtClean="0">
                <a:latin typeface="楷体" pitchFamily="49" charset="-122"/>
                <a:ea typeface="楷体" pitchFamily="49" charset="-122"/>
              </a:rPr>
              <a:t>项，经评审，批准资助</a:t>
            </a:r>
            <a:r>
              <a:rPr lang="en-US" altLang="en-US" sz="2400" b="1" dirty="0" smtClean="0">
                <a:latin typeface="楷体" pitchFamily="49" charset="-122"/>
                <a:ea typeface="楷体" pitchFamily="49" charset="-122"/>
              </a:rPr>
              <a:t>4</a:t>
            </a:r>
            <a:r>
              <a:rPr lang="zh-CN" altLang="en-US" sz="2400" b="1" dirty="0" smtClean="0">
                <a:latin typeface="楷体" pitchFamily="49" charset="-122"/>
                <a:ea typeface="楷体" pitchFamily="49" charset="-122"/>
              </a:rPr>
              <a:t>年期延续资助项目</a:t>
            </a:r>
            <a:r>
              <a:rPr lang="en-US" altLang="en-US" sz="2400" b="1" dirty="0" smtClean="0">
                <a:latin typeface="楷体" pitchFamily="49" charset="-122"/>
                <a:ea typeface="楷体" pitchFamily="49" charset="-122"/>
              </a:rPr>
              <a:t>20</a:t>
            </a:r>
            <a:r>
              <a:rPr lang="zh-CN" altLang="en-US" sz="2400" b="1" dirty="0" smtClean="0">
                <a:latin typeface="楷体" pitchFamily="49" charset="-122"/>
                <a:ea typeface="楷体" pitchFamily="49" charset="-122"/>
              </a:rPr>
              <a:t>项，资助经费</a:t>
            </a:r>
            <a:r>
              <a:rPr lang="en-US" altLang="en-US" sz="2400" b="1" dirty="0" smtClean="0">
                <a:latin typeface="楷体" pitchFamily="49" charset="-122"/>
                <a:ea typeface="楷体" pitchFamily="49" charset="-122"/>
              </a:rPr>
              <a:t>4000</a:t>
            </a:r>
            <a:r>
              <a:rPr lang="zh-CN" altLang="en-US" sz="2400" b="1" dirty="0" smtClean="0">
                <a:latin typeface="楷体" pitchFamily="49" charset="-122"/>
                <a:ea typeface="楷体" pitchFamily="49" charset="-122"/>
              </a:rPr>
              <a:t>万元。</a:t>
            </a:r>
          </a:p>
        </p:txBody>
      </p:sp>
      <p:sp>
        <p:nvSpPr>
          <p:cNvPr id="45059" name="Rectangle 2"/>
          <p:cNvSpPr>
            <a:spLocks noGrp="1" noChangeArrowheads="1"/>
          </p:cNvSpPr>
          <p:nvPr>
            <p:ph type="title"/>
          </p:nvPr>
        </p:nvSpPr>
        <p:spPr>
          <a:xfrm>
            <a:off x="285720" y="274638"/>
            <a:ext cx="8572560" cy="1143000"/>
          </a:xfrm>
        </p:spPr>
        <p:txBody>
          <a:bodyPr/>
          <a:lstStyle/>
          <a:p>
            <a:pPr eaLnBrk="1" hangingPunct="1"/>
            <a:r>
              <a:rPr lang="zh-CN" altLang="en-US" sz="2800" dirty="0" smtClean="0">
                <a:latin typeface="黑体" pitchFamily="2" charset="-122"/>
                <a:ea typeface="黑体" pitchFamily="2" charset="-122"/>
              </a:rPr>
              <a:t>（十）海外及港澳学者合作研究项目申请与资助情况</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68313" y="260350"/>
            <a:ext cx="8229600" cy="1143000"/>
          </a:xfrm>
        </p:spPr>
        <p:txBody>
          <a:bodyPr/>
          <a:lstStyle/>
          <a:p>
            <a:pPr eaLnBrk="1" hangingPunct="1"/>
            <a:r>
              <a:rPr lang="en-US" altLang="zh-CN" sz="3200" dirty="0" smtClean="0">
                <a:latin typeface="黑体" pitchFamily="2" charset="-122"/>
                <a:ea typeface="黑体" pitchFamily="2" charset="-122"/>
              </a:rPr>
              <a:t>1. </a:t>
            </a:r>
            <a:r>
              <a:rPr lang="zh-CN" altLang="en-US" sz="3200" dirty="0" smtClean="0">
                <a:latin typeface="黑体" pitchFamily="2" charset="-122"/>
                <a:ea typeface="黑体" pitchFamily="2" charset="-122"/>
              </a:rPr>
              <a:t>海外及港澳学者合作研究项目</a:t>
            </a:r>
            <a:r>
              <a:rPr lang="en-US" altLang="zh-CN" sz="3200" dirty="0" smtClean="0">
                <a:latin typeface="黑体" pitchFamily="2" charset="-122"/>
                <a:ea typeface="黑体" pitchFamily="2" charset="-122"/>
              </a:rPr>
              <a:t/>
            </a:r>
            <a:br>
              <a:rPr lang="en-US" altLang="zh-CN" sz="3200" dirty="0" smtClean="0">
                <a:latin typeface="黑体" pitchFamily="2" charset="-122"/>
                <a:ea typeface="黑体" pitchFamily="2" charset="-122"/>
              </a:rPr>
            </a:br>
            <a:r>
              <a:rPr lang="zh-CN" altLang="en-US" sz="3200" dirty="0" smtClean="0">
                <a:latin typeface="黑体" pitchFamily="2" charset="-122"/>
                <a:ea typeface="黑体" pitchFamily="2" charset="-122"/>
              </a:rPr>
              <a:t>申请与批准资助情况（二年期）</a:t>
            </a:r>
          </a:p>
        </p:txBody>
      </p:sp>
      <p:pic>
        <p:nvPicPr>
          <p:cNvPr id="4" name="图片 3" descr="图片1.png"/>
          <p:cNvPicPr>
            <a:picLocks noChangeAspect="1"/>
          </p:cNvPicPr>
          <p:nvPr/>
        </p:nvPicPr>
        <p:blipFill>
          <a:blip r:embed="rId2"/>
          <a:stretch>
            <a:fillRect/>
          </a:stretch>
        </p:blipFill>
        <p:spPr>
          <a:xfrm>
            <a:off x="320391" y="1431089"/>
            <a:ext cx="8503218" cy="499830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ctrTitle"/>
          </p:nvPr>
        </p:nvSpPr>
        <p:spPr>
          <a:xfrm>
            <a:off x="395288" y="0"/>
            <a:ext cx="8250237" cy="1470025"/>
          </a:xfrm>
        </p:spPr>
        <p:txBody>
          <a:bodyPr/>
          <a:lstStyle/>
          <a:p>
            <a:pPr eaLnBrk="1" hangingPunct="1"/>
            <a:r>
              <a:rPr lang="en-US" altLang="zh-CN" sz="3600" b="1" dirty="0" smtClean="0">
                <a:latin typeface="黑体" pitchFamily="2" charset="-122"/>
                <a:ea typeface="黑体" pitchFamily="2" charset="-122"/>
              </a:rPr>
              <a:t>2013</a:t>
            </a:r>
            <a:r>
              <a:rPr lang="zh-CN" altLang="en-US" sz="3600" b="1" dirty="0" smtClean="0">
                <a:latin typeface="黑体" pitchFamily="2" charset="-122"/>
                <a:ea typeface="黑体" pitchFamily="2" charset="-122"/>
              </a:rPr>
              <a:t>年度科学基金财政预算与资助计划</a:t>
            </a:r>
          </a:p>
        </p:txBody>
      </p:sp>
      <p:sp>
        <p:nvSpPr>
          <p:cNvPr id="6147" name="副标题 3"/>
          <p:cNvSpPr>
            <a:spLocks noGrp="1"/>
          </p:cNvSpPr>
          <p:nvPr>
            <p:ph type="subTitle" idx="1"/>
          </p:nvPr>
        </p:nvSpPr>
        <p:spPr>
          <a:xfrm>
            <a:off x="539750" y="1268413"/>
            <a:ext cx="8072438" cy="4786312"/>
          </a:xfrm>
        </p:spPr>
        <p:txBody>
          <a:bodyPr/>
          <a:lstStyle/>
          <a:p>
            <a:pPr algn="l"/>
            <a:r>
              <a:rPr lang="zh-CN" altLang="en-US" b="1" dirty="0" smtClean="0">
                <a:solidFill>
                  <a:srgbClr val="FF0000"/>
                </a:solidFill>
                <a:latin typeface="黑体" pitchFamily="2" charset="-122"/>
                <a:ea typeface="黑体" pitchFamily="2" charset="-122"/>
              </a:rPr>
              <a:t>财政支出预算</a:t>
            </a:r>
            <a:r>
              <a:rPr lang="en-US" altLang="zh-CN" b="1" dirty="0" smtClean="0">
                <a:solidFill>
                  <a:srgbClr val="FF0000"/>
                </a:solidFill>
                <a:latin typeface="黑体" pitchFamily="2" charset="-122"/>
                <a:ea typeface="黑体" pitchFamily="2" charset="-122"/>
              </a:rPr>
              <a:t>:1682811</a:t>
            </a:r>
            <a:r>
              <a:rPr lang="zh-CN" altLang="en-US" b="1" dirty="0" smtClean="0">
                <a:solidFill>
                  <a:srgbClr val="FF0000"/>
                </a:solidFill>
                <a:latin typeface="黑体" pitchFamily="2" charset="-122"/>
                <a:ea typeface="黑体" pitchFamily="2" charset="-122"/>
              </a:rPr>
              <a:t>万元</a:t>
            </a:r>
            <a:endParaRPr lang="en-US" altLang="zh-CN" b="1" dirty="0" smtClean="0">
              <a:solidFill>
                <a:srgbClr val="FF0000"/>
              </a:solidFill>
              <a:latin typeface="黑体" pitchFamily="2" charset="-122"/>
              <a:ea typeface="黑体" pitchFamily="2" charset="-122"/>
            </a:endParaRPr>
          </a:p>
          <a:p>
            <a:pPr algn="l">
              <a:buSzPct val="75000"/>
              <a:buFont typeface="Wingdings" pitchFamily="2" charset="2"/>
              <a:buChar char="u"/>
            </a:pPr>
            <a:r>
              <a:rPr lang="zh-CN" altLang="en-US" sz="3000" dirty="0" smtClean="0"/>
              <a:t>  </a:t>
            </a:r>
            <a:r>
              <a:rPr lang="zh-CN" altLang="en-US" sz="3000" b="1" dirty="0" smtClean="0">
                <a:latin typeface="楷体" pitchFamily="49" charset="-122"/>
                <a:ea typeface="楷体" pitchFamily="49" charset="-122"/>
              </a:rPr>
              <a:t>国家基础科学人才培养基金</a:t>
            </a:r>
            <a:r>
              <a:rPr lang="en-US" altLang="zh-CN" sz="3000" b="1" dirty="0" smtClean="0">
                <a:latin typeface="楷体" pitchFamily="49" charset="-122"/>
                <a:ea typeface="楷体" pitchFamily="49" charset="-122"/>
              </a:rPr>
              <a:t>15000</a:t>
            </a:r>
            <a:r>
              <a:rPr lang="zh-CN" altLang="en-US" sz="3000" b="1" dirty="0" smtClean="0">
                <a:latin typeface="楷体" pitchFamily="49" charset="-122"/>
                <a:ea typeface="楷体" pitchFamily="49" charset="-122"/>
              </a:rPr>
              <a:t>万元</a:t>
            </a:r>
            <a:endParaRPr lang="en-US" altLang="zh-CN" sz="3000" b="1" dirty="0" smtClean="0">
              <a:latin typeface="楷体" pitchFamily="49" charset="-122"/>
              <a:ea typeface="楷体" pitchFamily="49" charset="-122"/>
            </a:endParaRPr>
          </a:p>
          <a:p>
            <a:pPr algn="l">
              <a:buSzPct val="75000"/>
              <a:buFont typeface="Wingdings" pitchFamily="2" charset="2"/>
              <a:buChar char="u"/>
            </a:pPr>
            <a:r>
              <a:rPr lang="zh-CN" altLang="en-US" sz="3000" dirty="0" smtClean="0"/>
              <a:t>  </a:t>
            </a:r>
            <a:r>
              <a:rPr lang="zh-CN" altLang="en-US" sz="3000" b="1" dirty="0" smtClean="0">
                <a:latin typeface="楷体" pitchFamily="49" charset="-122"/>
                <a:ea typeface="楷体" pitchFamily="49" charset="-122"/>
              </a:rPr>
              <a:t>国家杰出青年科学基金</a:t>
            </a:r>
            <a:r>
              <a:rPr lang="en-US" altLang="zh-CN" sz="3000" b="1" dirty="0" smtClean="0">
                <a:latin typeface="楷体" pitchFamily="49" charset="-122"/>
                <a:ea typeface="楷体" pitchFamily="49" charset="-122"/>
              </a:rPr>
              <a:t>39088</a:t>
            </a:r>
            <a:r>
              <a:rPr lang="zh-CN" altLang="en-US" sz="3000" b="1" dirty="0" smtClean="0">
                <a:latin typeface="楷体" pitchFamily="49" charset="-122"/>
                <a:ea typeface="楷体" pitchFamily="49" charset="-122"/>
              </a:rPr>
              <a:t>万元（上年结转</a:t>
            </a:r>
            <a:r>
              <a:rPr lang="en-US" altLang="zh-CN" sz="3000" b="1" dirty="0" smtClean="0">
                <a:latin typeface="楷体" pitchFamily="49" charset="-122"/>
                <a:ea typeface="楷体" pitchFamily="49" charset="-122"/>
              </a:rPr>
              <a:t>360</a:t>
            </a:r>
            <a:r>
              <a:rPr lang="zh-CN" altLang="en-US" sz="3000" b="1" dirty="0" smtClean="0">
                <a:latin typeface="楷体" pitchFamily="49" charset="-122"/>
                <a:ea typeface="楷体" pitchFamily="49" charset="-122"/>
              </a:rPr>
              <a:t>万元） </a:t>
            </a:r>
            <a:endParaRPr lang="en-US" altLang="zh-CN" sz="3000" b="1" dirty="0" smtClean="0">
              <a:latin typeface="楷体" pitchFamily="49" charset="-122"/>
              <a:ea typeface="楷体" pitchFamily="49" charset="-122"/>
            </a:endParaRPr>
          </a:p>
          <a:p>
            <a:pPr algn="l">
              <a:buSzPct val="75000"/>
              <a:buFont typeface="Wingdings" pitchFamily="2" charset="2"/>
              <a:buChar char="u"/>
            </a:pPr>
            <a:r>
              <a:rPr lang="zh-CN" altLang="en-US" sz="3000" dirty="0" smtClean="0"/>
              <a:t>  </a:t>
            </a:r>
            <a:r>
              <a:rPr lang="zh-CN" altLang="en-US" sz="3000" b="1" dirty="0" smtClean="0">
                <a:latin typeface="楷体" pitchFamily="49" charset="-122"/>
                <a:ea typeface="楷体" pitchFamily="49" charset="-122"/>
              </a:rPr>
              <a:t>国家自然科学基金</a:t>
            </a:r>
            <a:r>
              <a:rPr lang="en-US" altLang="zh-CN" sz="3000" b="1" dirty="0" smtClean="0">
                <a:latin typeface="楷体" pitchFamily="49" charset="-122"/>
                <a:ea typeface="楷体" pitchFamily="49" charset="-122"/>
              </a:rPr>
              <a:t>1628723</a:t>
            </a:r>
            <a:r>
              <a:rPr lang="zh-CN" altLang="en-US" sz="3000" b="1" dirty="0" smtClean="0">
                <a:latin typeface="楷体" pitchFamily="49" charset="-122"/>
                <a:ea typeface="楷体" pitchFamily="49" charset="-122"/>
              </a:rPr>
              <a:t>万元</a:t>
            </a:r>
            <a:endParaRPr lang="en-US" altLang="zh-CN" sz="3000" b="1" dirty="0" smtClean="0">
              <a:latin typeface="楷体" pitchFamily="49" charset="-122"/>
              <a:ea typeface="楷体" pitchFamily="49" charset="-122"/>
            </a:endParaRPr>
          </a:p>
          <a:p>
            <a:pPr algn="l"/>
            <a:endParaRPr lang="en-US" altLang="zh-CN" b="1" dirty="0" smtClean="0">
              <a:latin typeface="宋体" pitchFamily="2" charset="-122"/>
            </a:endParaRPr>
          </a:p>
          <a:p>
            <a:pPr algn="just"/>
            <a:r>
              <a:rPr lang="zh-CN" altLang="en-US" sz="2800" b="1" dirty="0" smtClean="0">
                <a:latin typeface="仿宋" pitchFamily="49" charset="-122"/>
                <a:ea typeface="仿宋" pitchFamily="49" charset="-122"/>
              </a:rPr>
              <a:t>项目资助计划额度为</a:t>
            </a:r>
            <a:r>
              <a:rPr lang="en-US" altLang="zh-CN" sz="2800" b="1" dirty="0" smtClean="0">
                <a:latin typeface="仿宋" pitchFamily="49" charset="-122"/>
                <a:ea typeface="仿宋" pitchFamily="49" charset="-122"/>
              </a:rPr>
              <a:t>235.2</a:t>
            </a:r>
            <a:r>
              <a:rPr lang="zh-CN" altLang="en-US" sz="2800" b="1" dirty="0" smtClean="0">
                <a:latin typeface="仿宋" pitchFamily="49" charset="-122"/>
                <a:ea typeface="仿宋" pitchFamily="49" charset="-122"/>
              </a:rPr>
              <a:t>亿元</a:t>
            </a:r>
            <a:r>
              <a:rPr lang="zh-CN" altLang="en-US" sz="2800" dirty="0" smtClean="0">
                <a:latin typeface="仿宋" pitchFamily="49" charset="-122"/>
                <a:ea typeface="仿宋" pitchFamily="49" charset="-122"/>
              </a:rPr>
              <a:t>，</a:t>
            </a:r>
            <a:r>
              <a:rPr lang="zh-CN" altLang="en-US" sz="2800" b="1" dirty="0" smtClean="0">
                <a:solidFill>
                  <a:srgbClr val="0070C0"/>
                </a:solidFill>
                <a:latin typeface="仿宋" pitchFamily="49" charset="-122"/>
                <a:ea typeface="仿宋" pitchFamily="49" charset="-122"/>
                <a:cs typeface="楷体_GB2312" pitchFamily="49" charset="-122"/>
              </a:rPr>
              <a:t>加上联合基金的委外经费</a:t>
            </a:r>
            <a:r>
              <a:rPr lang="en-US" altLang="zh-CN" sz="2800" b="1" dirty="0" smtClean="0">
                <a:solidFill>
                  <a:srgbClr val="0070C0"/>
                </a:solidFill>
                <a:latin typeface="仿宋" pitchFamily="49" charset="-122"/>
                <a:ea typeface="仿宋" pitchFamily="49" charset="-122"/>
              </a:rPr>
              <a:t>3.27345</a:t>
            </a:r>
            <a:r>
              <a:rPr lang="zh-CN" altLang="en-US" sz="2800" b="1" dirty="0" smtClean="0">
                <a:solidFill>
                  <a:srgbClr val="0070C0"/>
                </a:solidFill>
                <a:latin typeface="仿宋" pitchFamily="49" charset="-122"/>
                <a:ea typeface="仿宋" pitchFamily="49" charset="-122"/>
              </a:rPr>
              <a:t>亿元</a:t>
            </a:r>
            <a:r>
              <a:rPr lang="zh-CN" altLang="en-US" sz="2800" b="1" dirty="0" smtClean="0">
                <a:latin typeface="仿宋" pitchFamily="49" charset="-122"/>
                <a:ea typeface="仿宋" pitchFamily="49" charset="-122"/>
              </a:rPr>
              <a:t> </a:t>
            </a:r>
          </a:p>
          <a:p>
            <a:pPr algn="l"/>
            <a:r>
              <a:rPr lang="zh-CN" altLang="en-US" sz="2800" b="1" dirty="0" smtClean="0">
                <a:solidFill>
                  <a:srgbClr val="FF0000"/>
                </a:solidFill>
                <a:latin typeface="仿宋" pitchFamily="49" charset="-122"/>
                <a:ea typeface="仿宋" pitchFamily="49" charset="-122"/>
              </a:rPr>
              <a:t>计划总额度为</a:t>
            </a:r>
            <a:r>
              <a:rPr lang="en-US" altLang="zh-CN" sz="2800" b="1" dirty="0" smtClean="0">
                <a:solidFill>
                  <a:srgbClr val="FF0000"/>
                </a:solidFill>
                <a:latin typeface="仿宋" pitchFamily="49" charset="-122"/>
                <a:ea typeface="仿宋" pitchFamily="49" charset="-122"/>
              </a:rPr>
              <a:t>238.47345</a:t>
            </a:r>
            <a:r>
              <a:rPr lang="zh-CN" altLang="en-US" sz="2800" b="1" dirty="0" smtClean="0">
                <a:solidFill>
                  <a:srgbClr val="FF0000"/>
                </a:solidFill>
                <a:latin typeface="仿宋" pitchFamily="49" charset="-122"/>
                <a:ea typeface="仿宋" pitchFamily="49" charset="-122"/>
              </a:rPr>
              <a:t>亿元</a:t>
            </a:r>
            <a:endParaRPr lang="zh-CN" altLang="en-US" sz="2800" b="1" dirty="0" smtClean="0">
              <a:latin typeface="仿宋" pitchFamily="49" charset="-122"/>
              <a:ea typeface="仿宋" pitchFamily="49" charset="-122"/>
            </a:endParaRPr>
          </a:p>
        </p:txBody>
      </p:sp>
      <p:sp>
        <p:nvSpPr>
          <p:cNvPr id="4" name="圆角矩形 3"/>
          <p:cNvSpPr/>
          <p:nvPr/>
        </p:nvSpPr>
        <p:spPr>
          <a:xfrm>
            <a:off x="428625" y="1285875"/>
            <a:ext cx="8286750" cy="2714625"/>
          </a:xfrm>
          <a:prstGeom prst="roundRect">
            <a:avLst/>
          </a:prstGeom>
          <a:noFill/>
          <a:ln w="3175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圆角矩形 4"/>
          <p:cNvSpPr/>
          <p:nvPr/>
        </p:nvSpPr>
        <p:spPr>
          <a:xfrm>
            <a:off x="500063" y="4357688"/>
            <a:ext cx="8286750" cy="1785937"/>
          </a:xfrm>
          <a:prstGeom prst="roundRect">
            <a:avLst/>
          </a:prstGeom>
          <a:noFill/>
          <a:ln w="3175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zh-CN" sz="3200" dirty="0" smtClean="0">
                <a:latin typeface="黑体" pitchFamily="2" charset="-122"/>
                <a:ea typeface="黑体" pitchFamily="2" charset="-122"/>
              </a:rPr>
              <a:t>2. </a:t>
            </a:r>
            <a:r>
              <a:rPr lang="zh-CN" altLang="en-US" sz="3200" dirty="0" smtClean="0">
                <a:latin typeface="黑体" pitchFamily="2" charset="-122"/>
                <a:ea typeface="黑体" pitchFamily="2" charset="-122"/>
              </a:rPr>
              <a:t>海外及港澳学者合作研究项目</a:t>
            </a:r>
            <a:r>
              <a:rPr lang="en-US" altLang="zh-CN" sz="3200" dirty="0" smtClean="0">
                <a:latin typeface="黑体" pitchFamily="2" charset="-122"/>
                <a:ea typeface="黑体" pitchFamily="2" charset="-122"/>
              </a:rPr>
              <a:t/>
            </a:r>
            <a:br>
              <a:rPr lang="en-US" altLang="zh-CN" sz="3200" dirty="0" smtClean="0">
                <a:latin typeface="黑体" pitchFamily="2" charset="-122"/>
                <a:ea typeface="黑体" pitchFamily="2" charset="-122"/>
              </a:rPr>
            </a:br>
            <a:r>
              <a:rPr lang="zh-CN" altLang="en-US" sz="3200" dirty="0" smtClean="0">
                <a:latin typeface="黑体" pitchFamily="2" charset="-122"/>
                <a:ea typeface="黑体" pitchFamily="2" charset="-122"/>
              </a:rPr>
              <a:t>申请与批准资助情况（四年期）</a:t>
            </a:r>
          </a:p>
        </p:txBody>
      </p:sp>
      <p:pic>
        <p:nvPicPr>
          <p:cNvPr id="5" name="图片 4" descr="图片1.png"/>
          <p:cNvPicPr>
            <a:picLocks noChangeAspect="1"/>
          </p:cNvPicPr>
          <p:nvPr/>
        </p:nvPicPr>
        <p:blipFill>
          <a:blip r:embed="rId2"/>
          <a:stretch>
            <a:fillRect/>
          </a:stretch>
        </p:blipFill>
        <p:spPr>
          <a:xfrm>
            <a:off x="213720" y="1429381"/>
            <a:ext cx="8716560" cy="5071453"/>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68313" y="260350"/>
            <a:ext cx="8218487" cy="1081088"/>
          </a:xfrm>
        </p:spPr>
        <p:txBody>
          <a:bodyPr/>
          <a:lstStyle/>
          <a:p>
            <a:pPr eaLnBrk="1" hangingPunct="1"/>
            <a:r>
              <a:rPr lang="zh-CN" altLang="en-US" sz="3200" dirty="0" smtClean="0">
                <a:latin typeface="黑体" pitchFamily="2" charset="-122"/>
                <a:ea typeface="黑体" pitchFamily="2" charset="-122"/>
              </a:rPr>
              <a:t>（十一）国家基础科学人才培养基金</a:t>
            </a:r>
            <a:br>
              <a:rPr lang="zh-CN" altLang="en-US" sz="3200" dirty="0" smtClean="0">
                <a:latin typeface="黑体" pitchFamily="2" charset="-122"/>
                <a:ea typeface="黑体" pitchFamily="2" charset="-122"/>
              </a:rPr>
            </a:br>
            <a:r>
              <a:rPr lang="zh-CN" altLang="en-US" sz="3200" dirty="0" smtClean="0">
                <a:latin typeface="黑体" pitchFamily="2" charset="-122"/>
                <a:ea typeface="黑体" pitchFamily="2" charset="-122"/>
              </a:rPr>
              <a:t>项目申请与资助情况</a:t>
            </a:r>
          </a:p>
        </p:txBody>
      </p:sp>
      <p:sp>
        <p:nvSpPr>
          <p:cNvPr id="48131" name="Rectangle 3"/>
          <p:cNvSpPr>
            <a:spLocks noGrp="1" noChangeArrowheads="1"/>
          </p:cNvSpPr>
          <p:nvPr>
            <p:ph type="body" idx="1"/>
          </p:nvPr>
        </p:nvSpPr>
        <p:spPr>
          <a:xfrm>
            <a:off x="428596" y="1357298"/>
            <a:ext cx="8389937" cy="5257800"/>
          </a:xfrm>
        </p:spPr>
        <p:txBody>
          <a:bodyPr/>
          <a:lstStyle/>
          <a:p>
            <a:pPr marL="0" indent="812800" algn="just">
              <a:lnSpc>
                <a:spcPct val="130000"/>
              </a:lnSpc>
              <a:buFontTx/>
              <a:buNone/>
            </a:pPr>
            <a:r>
              <a:rPr lang="en-US" altLang="zh-CN" sz="2800" b="1" dirty="0" smtClean="0">
                <a:latin typeface="楷体" pitchFamily="49" charset="-122"/>
                <a:ea typeface="楷体" pitchFamily="49" charset="-122"/>
              </a:rPr>
              <a:t>2013</a:t>
            </a:r>
            <a:r>
              <a:rPr lang="zh-CN" altLang="en-US" sz="2800" b="1" dirty="0" smtClean="0">
                <a:latin typeface="楷体" pitchFamily="49" charset="-122"/>
                <a:ea typeface="楷体" pitchFamily="49" charset="-122"/>
              </a:rPr>
              <a:t>年度共受理申请</a:t>
            </a:r>
            <a:r>
              <a:rPr lang="en-US" altLang="zh-CN" sz="2800" b="1" dirty="0" smtClean="0">
                <a:latin typeface="楷体" pitchFamily="49" charset="-122"/>
                <a:ea typeface="楷体" pitchFamily="49" charset="-122"/>
              </a:rPr>
              <a:t>89</a:t>
            </a:r>
            <a:r>
              <a:rPr lang="zh-CN" altLang="en-US" sz="2800" b="1" dirty="0" smtClean="0">
                <a:latin typeface="楷体" pitchFamily="49" charset="-122"/>
                <a:ea typeface="楷体" pitchFamily="49" charset="-122"/>
              </a:rPr>
              <a:t>项。全国</a:t>
            </a:r>
            <a:r>
              <a:rPr lang="en-US" altLang="zh-CN" sz="2800" b="1" dirty="0" smtClean="0">
                <a:latin typeface="楷体" pitchFamily="49" charset="-122"/>
                <a:ea typeface="楷体" pitchFamily="49" charset="-122"/>
              </a:rPr>
              <a:t>129</a:t>
            </a:r>
            <a:r>
              <a:rPr lang="zh-CN" altLang="en-US" sz="2800" b="1" dirty="0" smtClean="0">
                <a:latin typeface="楷体" pitchFamily="49" charset="-122"/>
                <a:ea typeface="楷体" pitchFamily="49" charset="-122"/>
              </a:rPr>
              <a:t>个理科基地中有</a:t>
            </a:r>
            <a:r>
              <a:rPr lang="en-US" altLang="zh-CN" sz="2800" b="1" dirty="0" smtClean="0">
                <a:latin typeface="楷体" pitchFamily="49" charset="-122"/>
                <a:ea typeface="楷体" pitchFamily="49" charset="-122"/>
              </a:rPr>
              <a:t>83</a:t>
            </a:r>
            <a:r>
              <a:rPr lang="zh-CN" altLang="en-US" sz="2800" b="1" dirty="0" smtClean="0">
                <a:latin typeface="楷体" pitchFamily="49" charset="-122"/>
                <a:ea typeface="楷体" pitchFamily="49" charset="-122"/>
              </a:rPr>
              <a:t>个基地提出了项目申请。根据同行专家通讯评审和会议评审结果，</a:t>
            </a:r>
            <a:r>
              <a:rPr lang="en-US" altLang="zh-CN" sz="2800" b="1" dirty="0" smtClean="0">
                <a:latin typeface="楷体" pitchFamily="49" charset="-122"/>
                <a:ea typeface="楷体" pitchFamily="49" charset="-122"/>
              </a:rPr>
              <a:t>2013</a:t>
            </a:r>
            <a:r>
              <a:rPr lang="zh-CN" altLang="en-US" sz="2800" b="1" dirty="0" smtClean="0">
                <a:latin typeface="楷体" pitchFamily="49" charset="-122"/>
                <a:ea typeface="楷体" pitchFamily="49" charset="-122"/>
              </a:rPr>
              <a:t>年</a:t>
            </a:r>
            <a:r>
              <a:rPr lang="en-US" altLang="zh-CN" sz="2800" b="1" dirty="0" smtClean="0">
                <a:latin typeface="楷体" pitchFamily="49" charset="-122"/>
                <a:ea typeface="楷体" pitchFamily="49" charset="-122"/>
              </a:rPr>
              <a:t>7</a:t>
            </a:r>
            <a:r>
              <a:rPr lang="zh-CN" altLang="en-US" sz="2800" b="1" dirty="0" smtClean="0">
                <a:latin typeface="楷体" pitchFamily="49" charset="-122"/>
                <a:ea typeface="楷体" pitchFamily="49" charset="-122"/>
              </a:rPr>
              <a:t>月</a:t>
            </a:r>
            <a:r>
              <a:rPr lang="en-US" altLang="zh-CN" sz="2800" b="1" dirty="0" smtClean="0">
                <a:latin typeface="楷体" pitchFamily="49" charset="-122"/>
                <a:ea typeface="楷体" pitchFamily="49" charset="-122"/>
              </a:rPr>
              <a:t>19</a:t>
            </a:r>
            <a:r>
              <a:rPr lang="zh-CN" altLang="en-US" sz="2800" b="1" dirty="0" smtClean="0">
                <a:latin typeface="楷体" pitchFamily="49" charset="-122"/>
                <a:ea typeface="楷体" pitchFamily="49" charset="-122"/>
              </a:rPr>
              <a:t>日国家基础科学人才培养基金管理委员会批准资助</a:t>
            </a:r>
            <a:r>
              <a:rPr lang="en-US" altLang="zh-CN" sz="2800" b="1" dirty="0" smtClean="0">
                <a:latin typeface="楷体" pitchFamily="49" charset="-122"/>
                <a:ea typeface="楷体" pitchFamily="49" charset="-122"/>
              </a:rPr>
              <a:t>52</a:t>
            </a:r>
            <a:r>
              <a:rPr lang="zh-CN" altLang="en-US" sz="2800" b="1" dirty="0" smtClean="0">
                <a:latin typeface="楷体" pitchFamily="49" charset="-122"/>
                <a:ea typeface="楷体" pitchFamily="49" charset="-122"/>
              </a:rPr>
              <a:t>个项目，资助经费</a:t>
            </a:r>
            <a:r>
              <a:rPr lang="en-US" altLang="zh-CN" sz="2800" b="1" dirty="0" smtClean="0">
                <a:latin typeface="楷体" pitchFamily="49" charset="-122"/>
                <a:ea typeface="楷体" pitchFamily="49" charset="-122"/>
              </a:rPr>
              <a:t>12640</a:t>
            </a:r>
            <a:r>
              <a:rPr lang="zh-CN" altLang="en-US" sz="2800" b="1" dirty="0" smtClean="0">
                <a:latin typeface="楷体" pitchFamily="49" charset="-122"/>
                <a:ea typeface="楷体" pitchFamily="49" charset="-122"/>
              </a:rPr>
              <a:t>万元。其中，条件建设项目</a:t>
            </a:r>
            <a:r>
              <a:rPr lang="en-US" altLang="zh-CN" sz="2800" b="1" dirty="0" smtClean="0">
                <a:latin typeface="楷体" pitchFamily="49" charset="-122"/>
                <a:ea typeface="楷体" pitchFamily="49" charset="-122"/>
              </a:rPr>
              <a:t>17</a:t>
            </a:r>
            <a:r>
              <a:rPr lang="zh-CN" altLang="en-US" sz="2800" b="1" dirty="0" smtClean="0">
                <a:latin typeface="楷体" pitchFamily="49" charset="-122"/>
                <a:ea typeface="楷体" pitchFamily="49" charset="-122"/>
              </a:rPr>
              <a:t>项，资助经费</a:t>
            </a:r>
            <a:r>
              <a:rPr lang="en-US" altLang="zh-CN" sz="2800" b="1" dirty="0" smtClean="0">
                <a:latin typeface="楷体" pitchFamily="49" charset="-122"/>
                <a:ea typeface="楷体" pitchFamily="49" charset="-122"/>
              </a:rPr>
              <a:t>3400</a:t>
            </a:r>
            <a:r>
              <a:rPr lang="zh-CN" altLang="en-US" sz="2800" b="1" dirty="0" smtClean="0">
                <a:latin typeface="楷体" pitchFamily="49" charset="-122"/>
                <a:ea typeface="楷体" pitchFamily="49" charset="-122"/>
              </a:rPr>
              <a:t>万元；科研训练项目</a:t>
            </a:r>
            <a:r>
              <a:rPr lang="en-US" altLang="zh-CN" sz="2800" b="1" dirty="0" smtClean="0">
                <a:latin typeface="楷体" pitchFamily="49" charset="-122"/>
                <a:ea typeface="楷体" pitchFamily="49" charset="-122"/>
              </a:rPr>
              <a:t>16</a:t>
            </a:r>
            <a:r>
              <a:rPr lang="zh-CN" altLang="en-US" sz="2800" b="1" dirty="0" smtClean="0">
                <a:latin typeface="楷体" pitchFamily="49" charset="-122"/>
                <a:ea typeface="楷体" pitchFamily="49" charset="-122"/>
              </a:rPr>
              <a:t>项，资助经费</a:t>
            </a:r>
            <a:r>
              <a:rPr lang="en-US" altLang="zh-CN" sz="2800" b="1" dirty="0" smtClean="0">
                <a:latin typeface="楷体" pitchFamily="49" charset="-122"/>
                <a:ea typeface="楷体" pitchFamily="49" charset="-122"/>
              </a:rPr>
              <a:t>6400</a:t>
            </a:r>
            <a:r>
              <a:rPr lang="zh-CN" altLang="en-US" sz="2800" b="1" dirty="0" smtClean="0">
                <a:latin typeface="楷体" pitchFamily="49" charset="-122"/>
                <a:ea typeface="楷体" pitchFamily="49" charset="-122"/>
              </a:rPr>
              <a:t>万元；野外实践项目</a:t>
            </a:r>
            <a:r>
              <a:rPr lang="en-US" altLang="zh-CN" sz="2800" b="1" dirty="0" smtClean="0">
                <a:latin typeface="楷体" pitchFamily="49" charset="-122"/>
                <a:ea typeface="楷体" pitchFamily="49" charset="-122"/>
              </a:rPr>
              <a:t>5</a:t>
            </a:r>
            <a:r>
              <a:rPr lang="zh-CN" altLang="en-US" sz="2800" b="1" dirty="0" smtClean="0">
                <a:latin typeface="楷体" pitchFamily="49" charset="-122"/>
                <a:ea typeface="楷体" pitchFamily="49" charset="-122"/>
              </a:rPr>
              <a:t>项，资助经费</a:t>
            </a:r>
            <a:r>
              <a:rPr lang="en-US" altLang="zh-CN" sz="2800" b="1" dirty="0" smtClean="0">
                <a:latin typeface="楷体" pitchFamily="49" charset="-122"/>
                <a:ea typeface="楷体" pitchFamily="49" charset="-122"/>
              </a:rPr>
              <a:t>2000</a:t>
            </a:r>
            <a:r>
              <a:rPr lang="zh-CN" altLang="en-US" sz="2800" b="1" dirty="0" smtClean="0">
                <a:latin typeface="楷体" pitchFamily="49" charset="-122"/>
                <a:ea typeface="楷体" pitchFamily="49" charset="-122"/>
              </a:rPr>
              <a:t>万元；特殊学科点项目</a:t>
            </a:r>
            <a:r>
              <a:rPr lang="en-US" altLang="zh-CN" sz="2800" b="1" dirty="0" smtClean="0">
                <a:latin typeface="楷体" pitchFamily="49" charset="-122"/>
                <a:ea typeface="楷体" pitchFamily="49" charset="-122"/>
              </a:rPr>
              <a:t>2</a:t>
            </a:r>
            <a:r>
              <a:rPr lang="zh-CN" altLang="en-US" sz="2800" b="1" dirty="0" smtClean="0">
                <a:latin typeface="楷体" pitchFamily="49" charset="-122"/>
                <a:ea typeface="楷体" pitchFamily="49" charset="-122"/>
              </a:rPr>
              <a:t>项，资助经费</a:t>
            </a:r>
            <a:r>
              <a:rPr lang="en-US" altLang="zh-CN" sz="2800" b="1" dirty="0" smtClean="0">
                <a:latin typeface="楷体" pitchFamily="49" charset="-122"/>
                <a:ea typeface="楷体" pitchFamily="49" charset="-122"/>
              </a:rPr>
              <a:t>600</a:t>
            </a:r>
            <a:r>
              <a:rPr lang="zh-CN" altLang="en-US" sz="2800" b="1" dirty="0" smtClean="0">
                <a:latin typeface="楷体" pitchFamily="49" charset="-122"/>
                <a:ea typeface="楷体" pitchFamily="49" charset="-122"/>
              </a:rPr>
              <a:t>万元；师资培训项目</a:t>
            </a:r>
            <a:r>
              <a:rPr lang="en-US" altLang="zh-CN" sz="2800" b="1" dirty="0" smtClean="0">
                <a:latin typeface="楷体" pitchFamily="49" charset="-122"/>
                <a:ea typeface="楷体" pitchFamily="49" charset="-122"/>
              </a:rPr>
              <a:t>12</a:t>
            </a:r>
            <a:r>
              <a:rPr lang="zh-CN" altLang="en-US" sz="2800" b="1" dirty="0" smtClean="0">
                <a:latin typeface="楷体" pitchFamily="49" charset="-122"/>
                <a:ea typeface="楷体" pitchFamily="49" charset="-122"/>
              </a:rPr>
              <a:t>项，经费</a:t>
            </a:r>
            <a:r>
              <a:rPr lang="en-US" altLang="zh-CN" sz="2800" b="1" dirty="0" smtClean="0">
                <a:latin typeface="楷体" pitchFamily="49" charset="-122"/>
                <a:ea typeface="楷体" pitchFamily="49" charset="-122"/>
              </a:rPr>
              <a:t>240</a:t>
            </a:r>
            <a:r>
              <a:rPr lang="zh-CN" altLang="en-US" sz="2800" b="1" dirty="0" smtClean="0">
                <a:latin typeface="楷体" pitchFamily="49" charset="-122"/>
                <a:ea typeface="楷体" pitchFamily="49" charset="-122"/>
              </a:rPr>
              <a:t>万元。</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74638"/>
            <a:ext cx="8229600" cy="1439850"/>
          </a:xfrm>
        </p:spPr>
        <p:txBody>
          <a:bodyPr/>
          <a:lstStyle/>
          <a:p>
            <a:pPr eaLnBrk="1" hangingPunct="1"/>
            <a:r>
              <a:rPr lang="zh-CN" altLang="en-US" sz="3200" dirty="0" smtClean="0">
                <a:ea typeface="黑体" pitchFamily="2" charset="-122"/>
              </a:rPr>
              <a:t>（十二）联合资助基金项目</a:t>
            </a:r>
            <a:br>
              <a:rPr lang="zh-CN" altLang="en-US" sz="3200" dirty="0" smtClean="0">
                <a:ea typeface="黑体" pitchFamily="2" charset="-122"/>
              </a:rPr>
            </a:br>
            <a:r>
              <a:rPr lang="zh-CN" altLang="en-US" sz="3200" dirty="0" smtClean="0">
                <a:ea typeface="黑体" pitchFamily="2" charset="-122"/>
              </a:rPr>
              <a:t>申请与批准资助情况</a:t>
            </a:r>
          </a:p>
        </p:txBody>
      </p:sp>
      <p:sp>
        <p:nvSpPr>
          <p:cNvPr id="49155" name="Text Box 892"/>
          <p:cNvSpPr txBox="1">
            <a:spLocks noChangeArrowheads="1"/>
          </p:cNvSpPr>
          <p:nvPr/>
        </p:nvSpPr>
        <p:spPr bwMode="auto">
          <a:xfrm>
            <a:off x="500034" y="1500174"/>
            <a:ext cx="8207375" cy="1384995"/>
          </a:xfrm>
          <a:prstGeom prst="rect">
            <a:avLst/>
          </a:prstGeom>
          <a:noFill/>
          <a:ln w="9525">
            <a:noFill/>
            <a:miter lim="800000"/>
            <a:headEnd/>
            <a:tailEnd/>
          </a:ln>
        </p:spPr>
        <p:txBody>
          <a:bodyPr wrap="square">
            <a:spAutoFit/>
          </a:bodyPr>
          <a:lstStyle/>
          <a:p>
            <a:pPr indent="808038" algn="just">
              <a:lnSpc>
                <a:spcPct val="150000"/>
              </a:lnSpc>
            </a:pPr>
            <a:r>
              <a:rPr lang="en-US" altLang="zh-CN" sz="2800" b="1" dirty="0" smtClean="0">
                <a:solidFill>
                  <a:srgbClr val="FF0000"/>
                </a:solidFill>
                <a:latin typeface="楷体" pitchFamily="49" charset="-122"/>
                <a:ea typeface="楷体" pitchFamily="49" charset="-122"/>
              </a:rPr>
              <a:t>13</a:t>
            </a:r>
            <a:r>
              <a:rPr lang="zh-CN" altLang="en-US" sz="2800" b="1" dirty="0" smtClean="0">
                <a:solidFill>
                  <a:srgbClr val="FF0000"/>
                </a:solidFill>
                <a:latin typeface="楷体" pitchFamily="49" charset="-122"/>
                <a:ea typeface="楷体" pitchFamily="49" charset="-122"/>
              </a:rPr>
              <a:t>个</a:t>
            </a:r>
            <a:r>
              <a:rPr lang="zh-CN" altLang="en-US" sz="2800" b="1" dirty="0">
                <a:solidFill>
                  <a:srgbClr val="FF0000"/>
                </a:solidFill>
                <a:latin typeface="楷体" pitchFamily="49" charset="-122"/>
                <a:ea typeface="楷体" pitchFamily="49" charset="-122"/>
              </a:rPr>
              <a:t>联合</a:t>
            </a:r>
            <a:r>
              <a:rPr lang="zh-CN" altLang="en-US" sz="2800" b="1" dirty="0" smtClean="0">
                <a:solidFill>
                  <a:srgbClr val="FF0000"/>
                </a:solidFill>
                <a:latin typeface="楷体" pitchFamily="49" charset="-122"/>
                <a:ea typeface="楷体" pitchFamily="49" charset="-122"/>
              </a:rPr>
              <a:t>基金均完成</a:t>
            </a:r>
            <a:r>
              <a:rPr lang="zh-CN" altLang="en-US" sz="2800" b="1" dirty="0">
                <a:solidFill>
                  <a:srgbClr val="FF0000"/>
                </a:solidFill>
                <a:latin typeface="楷体" pitchFamily="49" charset="-122"/>
                <a:ea typeface="楷体" pitchFamily="49" charset="-122"/>
              </a:rPr>
              <a:t>了项目</a:t>
            </a:r>
            <a:r>
              <a:rPr lang="zh-CN" altLang="en-US" sz="2800" b="1" dirty="0" smtClean="0">
                <a:solidFill>
                  <a:srgbClr val="FF0000"/>
                </a:solidFill>
                <a:latin typeface="楷体" pitchFamily="49" charset="-122"/>
                <a:ea typeface="楷体" pitchFamily="49" charset="-122"/>
              </a:rPr>
              <a:t>评审及审批工作</a:t>
            </a:r>
            <a:r>
              <a:rPr lang="zh-CN" altLang="en-US" sz="2800" b="1" dirty="0" smtClean="0">
                <a:latin typeface="楷体" pitchFamily="49" charset="-122"/>
                <a:ea typeface="楷体" pitchFamily="49" charset="-122"/>
              </a:rPr>
              <a:t>，共批准资助项目</a:t>
            </a:r>
            <a:r>
              <a:rPr lang="en-US" altLang="zh-CN" sz="2800" b="1" dirty="0" smtClean="0">
                <a:latin typeface="楷体" pitchFamily="49" charset="-122"/>
                <a:ea typeface="楷体" pitchFamily="49" charset="-122"/>
              </a:rPr>
              <a:t>442</a:t>
            </a:r>
            <a:r>
              <a:rPr lang="zh-CN" altLang="en-US" sz="2800" b="1" dirty="0" smtClean="0">
                <a:latin typeface="楷体" pitchFamily="49" charset="-122"/>
                <a:ea typeface="楷体" pitchFamily="49" charset="-122"/>
              </a:rPr>
              <a:t>项，资助经费</a:t>
            </a:r>
            <a:r>
              <a:rPr lang="en-US" altLang="zh-CN" sz="2800" b="1" dirty="0" smtClean="0">
                <a:latin typeface="楷体" pitchFamily="49" charset="-122"/>
                <a:ea typeface="楷体" pitchFamily="49" charset="-122"/>
              </a:rPr>
              <a:t>40985</a:t>
            </a:r>
            <a:r>
              <a:rPr lang="zh-CN" altLang="en-US" sz="2800" b="1" dirty="0" smtClean="0">
                <a:latin typeface="楷体" pitchFamily="49" charset="-122"/>
                <a:ea typeface="楷体" pitchFamily="49" charset="-122"/>
              </a:rPr>
              <a:t>万元。</a:t>
            </a:r>
            <a:endParaRPr lang="zh-CN" altLang="en-US" sz="2800" b="1" dirty="0">
              <a:latin typeface="楷体" pitchFamily="49" charset="-122"/>
              <a:ea typeface="楷体" pitchFamily="49" charset="-122"/>
            </a:endParaRPr>
          </a:p>
        </p:txBody>
      </p:sp>
      <p:pic>
        <p:nvPicPr>
          <p:cNvPr id="5" name="图片 4" descr="图片1.png"/>
          <p:cNvPicPr>
            <a:picLocks noChangeAspect="1"/>
          </p:cNvPicPr>
          <p:nvPr/>
        </p:nvPicPr>
        <p:blipFill>
          <a:blip r:embed="rId2"/>
          <a:stretch>
            <a:fillRect/>
          </a:stretch>
        </p:blipFill>
        <p:spPr>
          <a:xfrm>
            <a:off x="567259" y="2924486"/>
            <a:ext cx="8009482" cy="350491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74"/>
          <p:cNvSpPr>
            <a:spLocks noGrp="1" noChangeArrowheads="1"/>
          </p:cNvSpPr>
          <p:nvPr>
            <p:ph type="title"/>
          </p:nvPr>
        </p:nvSpPr>
        <p:spPr>
          <a:xfrm>
            <a:off x="457200" y="0"/>
            <a:ext cx="8229600" cy="1143000"/>
          </a:xfrm>
        </p:spPr>
        <p:txBody>
          <a:bodyPr/>
          <a:lstStyle/>
          <a:p>
            <a:pPr eaLnBrk="1" hangingPunct="1"/>
            <a:r>
              <a:rPr lang="zh-CN" altLang="en-US" sz="3200" dirty="0" smtClean="0">
                <a:latin typeface="黑体" pitchFamily="2" charset="-122"/>
                <a:ea typeface="黑体" pitchFamily="2" charset="-122"/>
              </a:rPr>
              <a:t>（十三）科学仪器基础研究专款</a:t>
            </a:r>
            <a:r>
              <a:rPr lang="en-US" altLang="zh-CN" sz="3200" dirty="0" smtClean="0">
                <a:latin typeface="黑体" pitchFamily="2" charset="-122"/>
                <a:ea typeface="黑体" pitchFamily="2" charset="-122"/>
              </a:rPr>
              <a:t/>
            </a:r>
            <a:br>
              <a:rPr lang="en-US" altLang="zh-CN" sz="3200" dirty="0" smtClean="0">
                <a:latin typeface="黑体" pitchFamily="2" charset="-122"/>
                <a:ea typeface="黑体" pitchFamily="2" charset="-122"/>
              </a:rPr>
            </a:br>
            <a:r>
              <a:rPr lang="zh-CN" altLang="en-US" sz="3200" dirty="0" smtClean="0">
                <a:latin typeface="黑体" pitchFamily="2" charset="-122"/>
                <a:ea typeface="黑体" pitchFamily="2" charset="-122"/>
              </a:rPr>
              <a:t>项目申请与资助情况</a:t>
            </a:r>
          </a:p>
        </p:txBody>
      </p:sp>
      <p:sp>
        <p:nvSpPr>
          <p:cNvPr id="52227" name="TextBox 4"/>
          <p:cNvSpPr txBox="1">
            <a:spLocks noChangeArrowheads="1"/>
          </p:cNvSpPr>
          <p:nvPr/>
        </p:nvSpPr>
        <p:spPr bwMode="auto">
          <a:xfrm>
            <a:off x="225425" y="1071563"/>
            <a:ext cx="8715375" cy="1200329"/>
          </a:xfrm>
          <a:prstGeom prst="rect">
            <a:avLst/>
          </a:prstGeom>
          <a:noFill/>
          <a:ln w="9525">
            <a:noFill/>
            <a:miter lim="800000"/>
            <a:headEnd/>
            <a:tailEnd/>
          </a:ln>
        </p:spPr>
        <p:txBody>
          <a:bodyPr>
            <a:spAutoFit/>
          </a:bodyPr>
          <a:lstStyle/>
          <a:p>
            <a:pPr indent="715963" algn="just"/>
            <a:r>
              <a:rPr lang="en-US" altLang="zh-CN" b="1" dirty="0">
                <a:latin typeface="楷体" pitchFamily="49" charset="-122"/>
                <a:ea typeface="楷体" pitchFamily="49" charset="-122"/>
              </a:rPr>
              <a:t>2013</a:t>
            </a:r>
            <a:r>
              <a:rPr lang="zh-CN" altLang="en-US" b="1" dirty="0">
                <a:latin typeface="楷体" pitchFamily="49" charset="-122"/>
                <a:ea typeface="楷体" pitchFamily="49" charset="-122"/>
              </a:rPr>
              <a:t>年度计划资助经费</a:t>
            </a:r>
            <a:r>
              <a:rPr lang="en-US" altLang="zh-CN" b="1" dirty="0">
                <a:latin typeface="楷体" pitchFamily="49" charset="-122"/>
                <a:ea typeface="楷体" pitchFamily="49" charset="-122"/>
              </a:rPr>
              <a:t>15000</a:t>
            </a:r>
            <a:r>
              <a:rPr lang="zh-CN" altLang="en-US" b="1" dirty="0">
                <a:latin typeface="楷体" pitchFamily="49" charset="-122"/>
                <a:ea typeface="楷体" pitchFamily="49" charset="-122"/>
              </a:rPr>
              <a:t>万元。受理申请</a:t>
            </a:r>
            <a:r>
              <a:rPr lang="en-US" altLang="zh-CN" b="1" dirty="0">
                <a:latin typeface="楷体" pitchFamily="49" charset="-122"/>
                <a:ea typeface="楷体" pitchFamily="49" charset="-122"/>
              </a:rPr>
              <a:t>480</a:t>
            </a:r>
            <a:r>
              <a:rPr lang="zh-CN" altLang="en-US" b="1" dirty="0">
                <a:latin typeface="楷体" pitchFamily="49" charset="-122"/>
                <a:ea typeface="楷体" pitchFamily="49" charset="-122"/>
              </a:rPr>
              <a:t>项，较去年增加了</a:t>
            </a:r>
            <a:r>
              <a:rPr lang="en-US" altLang="zh-CN" b="1" dirty="0">
                <a:latin typeface="楷体" pitchFamily="49" charset="-122"/>
                <a:ea typeface="楷体" pitchFamily="49" charset="-122"/>
              </a:rPr>
              <a:t>3.90%</a:t>
            </a:r>
            <a:r>
              <a:rPr lang="zh-CN" altLang="en-US" b="1" dirty="0">
                <a:latin typeface="楷体" pitchFamily="49" charset="-122"/>
                <a:ea typeface="楷体" pitchFamily="49" charset="-122"/>
              </a:rPr>
              <a:t>（</a:t>
            </a:r>
            <a:r>
              <a:rPr lang="en-US" altLang="zh-CN" b="1" dirty="0">
                <a:latin typeface="楷体" pitchFamily="49" charset="-122"/>
                <a:ea typeface="楷体" pitchFamily="49" charset="-122"/>
              </a:rPr>
              <a:t>2012</a:t>
            </a:r>
            <a:r>
              <a:rPr lang="zh-CN" altLang="en-US" b="1" dirty="0">
                <a:latin typeface="楷体" pitchFamily="49" charset="-122"/>
                <a:ea typeface="楷体" pitchFamily="49" charset="-122"/>
              </a:rPr>
              <a:t>年为</a:t>
            </a:r>
            <a:r>
              <a:rPr lang="en-US" altLang="zh-CN" b="1" dirty="0">
                <a:latin typeface="楷体" pitchFamily="49" charset="-122"/>
                <a:ea typeface="楷体" pitchFamily="49" charset="-122"/>
              </a:rPr>
              <a:t>462</a:t>
            </a:r>
            <a:r>
              <a:rPr lang="zh-CN" altLang="en-US" b="1" dirty="0">
                <a:latin typeface="楷体" pitchFamily="49" charset="-122"/>
                <a:ea typeface="楷体" pitchFamily="49" charset="-122"/>
              </a:rPr>
              <a:t>项），推荐到会答辩</a:t>
            </a:r>
            <a:r>
              <a:rPr lang="en-US" altLang="zh-CN" b="1" dirty="0">
                <a:latin typeface="楷体" pitchFamily="49" charset="-122"/>
                <a:ea typeface="楷体" pitchFamily="49" charset="-122"/>
              </a:rPr>
              <a:t>71</a:t>
            </a:r>
            <a:r>
              <a:rPr lang="zh-CN" altLang="en-US" b="1" dirty="0">
                <a:latin typeface="楷体" pitchFamily="49" charset="-122"/>
                <a:ea typeface="楷体" pitchFamily="49" charset="-122"/>
              </a:rPr>
              <a:t>项，共涉及到</a:t>
            </a:r>
            <a:r>
              <a:rPr lang="en-US" altLang="zh-CN" b="1" dirty="0">
                <a:latin typeface="楷体" pitchFamily="49" charset="-122"/>
                <a:ea typeface="楷体" pitchFamily="49" charset="-122"/>
              </a:rPr>
              <a:t>7</a:t>
            </a:r>
            <a:r>
              <a:rPr lang="zh-CN" altLang="en-US" b="1" dirty="0">
                <a:latin typeface="楷体" pitchFamily="49" charset="-122"/>
                <a:ea typeface="楷体" pitchFamily="49" charset="-122"/>
              </a:rPr>
              <a:t>个科学部。</a:t>
            </a:r>
            <a:r>
              <a:rPr lang="en-US" altLang="zh-CN" b="1" dirty="0">
                <a:latin typeface="楷体" pitchFamily="49" charset="-122"/>
                <a:ea typeface="楷体" pitchFamily="49" charset="-122"/>
              </a:rPr>
              <a:t>2013</a:t>
            </a:r>
            <a:r>
              <a:rPr lang="zh-CN" altLang="en-US" b="1" dirty="0" smtClean="0">
                <a:latin typeface="楷体" pitchFamily="49" charset="-122"/>
                <a:ea typeface="楷体" pitchFamily="49" charset="-122"/>
              </a:rPr>
              <a:t>年批准资助</a:t>
            </a:r>
            <a:r>
              <a:rPr lang="en-US" altLang="zh-CN" b="1" dirty="0">
                <a:latin typeface="楷体" pitchFamily="49" charset="-122"/>
                <a:ea typeface="楷体" pitchFamily="49" charset="-122"/>
              </a:rPr>
              <a:t>50</a:t>
            </a:r>
            <a:r>
              <a:rPr lang="zh-CN" altLang="en-US" b="1" dirty="0">
                <a:latin typeface="楷体" pitchFamily="49" charset="-122"/>
                <a:ea typeface="楷体" pitchFamily="49" charset="-122"/>
              </a:rPr>
              <a:t>项（</a:t>
            </a:r>
            <a:r>
              <a:rPr lang="en-US" altLang="zh-CN" b="1" dirty="0">
                <a:latin typeface="楷体" pitchFamily="49" charset="-122"/>
                <a:ea typeface="楷体" pitchFamily="49" charset="-122"/>
              </a:rPr>
              <a:t>2012</a:t>
            </a:r>
            <a:r>
              <a:rPr lang="zh-CN" altLang="en-US" b="1" dirty="0">
                <a:latin typeface="楷体" pitchFamily="49" charset="-122"/>
                <a:ea typeface="楷体" pitchFamily="49" charset="-122"/>
              </a:rPr>
              <a:t>年为</a:t>
            </a:r>
            <a:r>
              <a:rPr lang="en-US" altLang="zh-CN" b="1" dirty="0">
                <a:latin typeface="楷体" pitchFamily="49" charset="-122"/>
                <a:ea typeface="楷体" pitchFamily="49" charset="-122"/>
              </a:rPr>
              <a:t>50</a:t>
            </a:r>
            <a:r>
              <a:rPr lang="zh-CN" altLang="en-US" b="1" dirty="0">
                <a:latin typeface="楷体" pitchFamily="49" charset="-122"/>
                <a:ea typeface="楷体" pitchFamily="49" charset="-122"/>
              </a:rPr>
              <a:t>项</a:t>
            </a:r>
            <a:r>
              <a:rPr lang="zh-CN" altLang="en-US" b="1" dirty="0" smtClean="0">
                <a:latin typeface="楷体" pitchFamily="49" charset="-122"/>
                <a:ea typeface="楷体" pitchFamily="49" charset="-122"/>
              </a:rPr>
              <a:t>），资助</a:t>
            </a:r>
            <a:r>
              <a:rPr lang="zh-CN" altLang="en-US" b="1" dirty="0">
                <a:latin typeface="楷体" pitchFamily="49" charset="-122"/>
                <a:ea typeface="楷体" pitchFamily="49" charset="-122"/>
              </a:rPr>
              <a:t>经费合计</a:t>
            </a:r>
            <a:r>
              <a:rPr lang="en-US" altLang="zh-CN" b="1" dirty="0">
                <a:latin typeface="楷体" pitchFamily="49" charset="-122"/>
                <a:ea typeface="楷体" pitchFamily="49" charset="-122"/>
              </a:rPr>
              <a:t>15000</a:t>
            </a:r>
            <a:r>
              <a:rPr lang="zh-CN" altLang="en-US" b="1" dirty="0">
                <a:latin typeface="楷体" pitchFamily="49" charset="-122"/>
                <a:ea typeface="楷体" pitchFamily="49" charset="-122"/>
              </a:rPr>
              <a:t>万元，单项平均资助强度为</a:t>
            </a:r>
            <a:r>
              <a:rPr lang="en-US" altLang="zh-CN" b="1" dirty="0">
                <a:latin typeface="楷体" pitchFamily="49" charset="-122"/>
                <a:ea typeface="楷体" pitchFamily="49" charset="-122"/>
              </a:rPr>
              <a:t>300</a:t>
            </a:r>
            <a:r>
              <a:rPr lang="zh-CN" altLang="en-US" b="1" dirty="0">
                <a:latin typeface="楷体" pitchFamily="49" charset="-122"/>
                <a:ea typeface="楷体" pitchFamily="49" charset="-122"/>
              </a:rPr>
              <a:t>万元，资助率为</a:t>
            </a:r>
            <a:r>
              <a:rPr lang="en-US" altLang="zh-CN" b="1" dirty="0">
                <a:latin typeface="楷体" pitchFamily="49" charset="-122"/>
                <a:ea typeface="楷体" pitchFamily="49" charset="-122"/>
              </a:rPr>
              <a:t>10.42%</a:t>
            </a:r>
            <a:r>
              <a:rPr lang="zh-CN" altLang="en-US" b="1" dirty="0">
                <a:latin typeface="楷体" pitchFamily="49" charset="-122"/>
                <a:ea typeface="楷体" pitchFamily="49" charset="-122"/>
              </a:rPr>
              <a:t>。 </a:t>
            </a:r>
          </a:p>
        </p:txBody>
      </p:sp>
      <p:sp>
        <p:nvSpPr>
          <p:cNvPr id="5" name="Rectangle 374"/>
          <p:cNvSpPr txBox="1">
            <a:spLocks noChangeArrowheads="1"/>
          </p:cNvSpPr>
          <p:nvPr/>
        </p:nvSpPr>
        <p:spPr bwMode="auto">
          <a:xfrm>
            <a:off x="457200" y="2285992"/>
            <a:ext cx="8686800" cy="357188"/>
          </a:xfrm>
          <a:prstGeom prst="rect">
            <a:avLst/>
          </a:prstGeom>
          <a:noFill/>
          <a:ln w="9525">
            <a:noFill/>
            <a:miter lim="800000"/>
            <a:headEnd/>
            <a:tailEnd/>
          </a:ln>
        </p:spPr>
        <p:txBody>
          <a:bodyPr anchor="ctr"/>
          <a:lstStyle/>
          <a:p>
            <a:pPr algn="ctr">
              <a:defRPr/>
            </a:pPr>
            <a:r>
              <a:rPr lang="en-US" altLang="zh-CN" b="1" kern="0" dirty="0" smtClean="0">
                <a:solidFill>
                  <a:schemeClr val="tx2"/>
                </a:solidFill>
                <a:latin typeface="+mj-lt"/>
                <a:ea typeface="+mj-ea"/>
                <a:cs typeface="+mj-cs"/>
              </a:rPr>
              <a:t>2013</a:t>
            </a:r>
            <a:r>
              <a:rPr lang="zh-CN" altLang="en-US" b="1" kern="0" dirty="0">
                <a:solidFill>
                  <a:schemeClr val="tx2"/>
                </a:solidFill>
                <a:latin typeface="+mj-lt"/>
                <a:ea typeface="+mj-ea"/>
                <a:cs typeface="+mj-cs"/>
              </a:rPr>
              <a:t>年度科学仪器基础研究专款申请</a:t>
            </a:r>
            <a:r>
              <a:rPr lang="zh-CN" altLang="en-US" b="1" kern="0" dirty="0" smtClean="0">
                <a:solidFill>
                  <a:schemeClr val="tx2"/>
                </a:solidFill>
                <a:latin typeface="+mj-lt"/>
                <a:ea typeface="+mj-ea"/>
                <a:cs typeface="+mj-cs"/>
              </a:rPr>
              <a:t>与资助</a:t>
            </a:r>
            <a:r>
              <a:rPr lang="zh-CN" altLang="en-US" b="1" kern="0" dirty="0">
                <a:solidFill>
                  <a:schemeClr val="tx2"/>
                </a:solidFill>
                <a:latin typeface="+mj-lt"/>
                <a:ea typeface="+mj-ea"/>
                <a:cs typeface="+mj-cs"/>
              </a:rPr>
              <a:t>情况（单位：万元）</a:t>
            </a:r>
            <a:endParaRPr lang="zh-CN" altLang="en-US" kern="0" dirty="0">
              <a:solidFill>
                <a:schemeClr val="tx2"/>
              </a:solidFill>
              <a:latin typeface="黑体" pitchFamily="49" charset="-122"/>
              <a:ea typeface="黑体" pitchFamily="49" charset="-122"/>
              <a:cs typeface="+mj-cs"/>
            </a:endParaRPr>
          </a:p>
        </p:txBody>
      </p:sp>
      <p:pic>
        <p:nvPicPr>
          <p:cNvPr id="6" name="图片 5" descr="图片1.png"/>
          <p:cNvPicPr>
            <a:picLocks noChangeAspect="1"/>
          </p:cNvPicPr>
          <p:nvPr/>
        </p:nvPicPr>
        <p:blipFill>
          <a:blip r:embed="rId2"/>
          <a:stretch>
            <a:fillRect/>
          </a:stretch>
        </p:blipFill>
        <p:spPr>
          <a:xfrm>
            <a:off x="283818" y="2714620"/>
            <a:ext cx="8576364" cy="39255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85750" y="274638"/>
            <a:ext cx="8572500" cy="1143000"/>
          </a:xfrm>
        </p:spPr>
        <p:txBody>
          <a:bodyPr/>
          <a:lstStyle/>
          <a:p>
            <a:pPr eaLnBrk="1" hangingPunct="1"/>
            <a:r>
              <a:rPr lang="zh-CN" altLang="en-US" sz="3200" dirty="0" smtClean="0">
                <a:latin typeface="黑体" pitchFamily="2" charset="-122"/>
                <a:ea typeface="黑体" pitchFamily="2" charset="-122"/>
              </a:rPr>
              <a:t>（十四）国家重大科研仪器设备研制专项（自由申请项目）申请与建议资助情况</a:t>
            </a:r>
          </a:p>
        </p:txBody>
      </p:sp>
      <p:sp>
        <p:nvSpPr>
          <p:cNvPr id="53251" name="Rectangle 3"/>
          <p:cNvSpPr>
            <a:spLocks noGrp="1" noChangeArrowheads="1"/>
          </p:cNvSpPr>
          <p:nvPr>
            <p:ph type="body" idx="1"/>
          </p:nvPr>
        </p:nvSpPr>
        <p:spPr>
          <a:xfrm>
            <a:off x="571500" y="1785926"/>
            <a:ext cx="8143875" cy="4857762"/>
          </a:xfrm>
        </p:spPr>
        <p:txBody>
          <a:bodyPr/>
          <a:lstStyle/>
          <a:p>
            <a:pPr marL="0" indent="719138" algn="just">
              <a:buFontTx/>
              <a:buNone/>
            </a:pPr>
            <a:r>
              <a:rPr lang="zh-CN" altLang="en-US" sz="2800" b="1" dirty="0" smtClean="0">
                <a:latin typeface="华文楷体" pitchFamily="2" charset="-122"/>
                <a:ea typeface="华文楷体" pitchFamily="2" charset="-122"/>
              </a:rPr>
              <a:t>国家重大科研仪器设备研制专项（自由申请项目）由科学部负责受理并组织同行专家进行通讯评审，计划局负责组织会议评审。</a:t>
            </a:r>
            <a:endParaRPr lang="en-US" altLang="zh-CN" sz="2800" b="1" dirty="0" smtClean="0">
              <a:latin typeface="华文楷体" pitchFamily="2" charset="-122"/>
              <a:ea typeface="华文楷体" pitchFamily="2" charset="-122"/>
            </a:endParaRPr>
          </a:p>
          <a:p>
            <a:pPr marL="0" indent="719138" algn="just">
              <a:buFontTx/>
              <a:buNone/>
            </a:pPr>
            <a:endParaRPr lang="zh-CN" altLang="en-US" sz="2800" b="1" dirty="0" smtClean="0">
              <a:latin typeface="华文楷体" pitchFamily="2" charset="-122"/>
              <a:ea typeface="华文楷体" pitchFamily="2" charset="-122"/>
            </a:endParaRPr>
          </a:p>
          <a:p>
            <a:pPr marL="0" indent="719138" algn="just">
              <a:buFontTx/>
              <a:buNone/>
            </a:pPr>
            <a:r>
              <a:rPr lang="en-US" altLang="zh-CN" sz="2800" b="1" dirty="0" smtClean="0">
                <a:latin typeface="华文楷体" pitchFamily="2" charset="-122"/>
                <a:ea typeface="华文楷体" pitchFamily="2" charset="-122"/>
              </a:rPr>
              <a:t>2013</a:t>
            </a:r>
            <a:r>
              <a:rPr lang="zh-CN" altLang="en-US" sz="2800" b="1" dirty="0" smtClean="0">
                <a:latin typeface="华文楷体" pitchFamily="2" charset="-122"/>
                <a:ea typeface="华文楷体" pitchFamily="2" charset="-122"/>
              </a:rPr>
              <a:t>年度计划资助经费</a:t>
            </a:r>
            <a:r>
              <a:rPr lang="en-US" altLang="zh-CN" sz="2800" b="1" dirty="0" smtClean="0">
                <a:latin typeface="华文楷体" pitchFamily="2" charset="-122"/>
                <a:ea typeface="华文楷体" pitchFamily="2" charset="-122"/>
              </a:rPr>
              <a:t>30000</a:t>
            </a:r>
            <a:r>
              <a:rPr lang="zh-CN" altLang="en-US" sz="2800" b="1" dirty="0" smtClean="0">
                <a:latin typeface="华文楷体" pitchFamily="2" charset="-122"/>
                <a:ea typeface="华文楷体" pitchFamily="2" charset="-122"/>
              </a:rPr>
              <a:t>万元。受理申请</a:t>
            </a:r>
            <a:r>
              <a:rPr lang="en-US" altLang="zh-CN" sz="2800" b="1" dirty="0" smtClean="0">
                <a:latin typeface="华文楷体" pitchFamily="2" charset="-122"/>
                <a:ea typeface="华文楷体" pitchFamily="2" charset="-122"/>
              </a:rPr>
              <a:t>247</a:t>
            </a:r>
            <a:r>
              <a:rPr lang="zh-CN" altLang="en-US" sz="2800" b="1" dirty="0" smtClean="0">
                <a:latin typeface="华文楷体" pitchFamily="2" charset="-122"/>
                <a:ea typeface="华文楷体" pitchFamily="2" charset="-122"/>
              </a:rPr>
              <a:t>项，推荐进入会议评审答辩</a:t>
            </a:r>
            <a:r>
              <a:rPr lang="en-US" altLang="zh-CN" sz="2800" b="1" dirty="0" smtClean="0">
                <a:latin typeface="华文楷体" pitchFamily="2" charset="-122"/>
                <a:ea typeface="华文楷体" pitchFamily="2" charset="-122"/>
              </a:rPr>
              <a:t>60</a:t>
            </a:r>
            <a:r>
              <a:rPr lang="zh-CN" altLang="en-US" sz="2800" b="1" dirty="0" smtClean="0">
                <a:latin typeface="华文楷体" pitchFamily="2" charset="-122"/>
                <a:ea typeface="华文楷体" pitchFamily="2" charset="-122"/>
              </a:rPr>
              <a:t>项，共涉及到</a:t>
            </a:r>
            <a:r>
              <a:rPr lang="en-US" altLang="zh-CN" sz="2800" b="1" dirty="0" smtClean="0">
                <a:latin typeface="华文楷体" pitchFamily="2" charset="-122"/>
                <a:ea typeface="华文楷体" pitchFamily="2" charset="-122"/>
              </a:rPr>
              <a:t>7</a:t>
            </a:r>
            <a:r>
              <a:rPr lang="zh-CN" altLang="en-US" sz="2800" b="1" dirty="0" smtClean="0">
                <a:latin typeface="华文楷体" pitchFamily="2" charset="-122"/>
                <a:ea typeface="华文楷体" pitchFamily="2" charset="-122"/>
              </a:rPr>
              <a:t>个科学部。</a:t>
            </a:r>
            <a:r>
              <a:rPr lang="en-US" altLang="zh-CN" sz="2800" b="1" dirty="0" smtClean="0">
                <a:latin typeface="华文楷体" pitchFamily="2" charset="-122"/>
                <a:ea typeface="华文楷体" pitchFamily="2" charset="-122"/>
              </a:rPr>
              <a:t>2013</a:t>
            </a:r>
            <a:r>
              <a:rPr lang="zh-CN" altLang="en-US" sz="2800" b="1" dirty="0" smtClean="0">
                <a:latin typeface="华文楷体" pitchFamily="2" charset="-122"/>
                <a:ea typeface="华文楷体" pitchFamily="2" charset="-122"/>
              </a:rPr>
              <a:t>年批准资助</a:t>
            </a:r>
            <a:r>
              <a:rPr lang="en-US" altLang="zh-CN" sz="2800" b="1" dirty="0" smtClean="0">
                <a:latin typeface="华文楷体" pitchFamily="2" charset="-122"/>
                <a:ea typeface="华文楷体" pitchFamily="2" charset="-122"/>
              </a:rPr>
              <a:t>40</a:t>
            </a:r>
            <a:r>
              <a:rPr lang="zh-CN" altLang="en-US" sz="2800" b="1" dirty="0" smtClean="0">
                <a:latin typeface="华文楷体" pitchFamily="2" charset="-122"/>
                <a:ea typeface="华文楷体" pitchFamily="2" charset="-122"/>
              </a:rPr>
              <a:t>项，资助经费合计</a:t>
            </a:r>
            <a:r>
              <a:rPr lang="en-US" altLang="zh-CN" sz="2800" b="1" dirty="0" smtClean="0">
                <a:latin typeface="华文楷体" pitchFamily="2" charset="-122"/>
                <a:ea typeface="华文楷体" pitchFamily="2" charset="-122"/>
              </a:rPr>
              <a:t>30000</a:t>
            </a:r>
            <a:r>
              <a:rPr lang="zh-CN" altLang="en-US" sz="2800" b="1" dirty="0" smtClean="0">
                <a:latin typeface="华文楷体" pitchFamily="2" charset="-122"/>
                <a:ea typeface="华文楷体" pitchFamily="2" charset="-122"/>
              </a:rPr>
              <a:t>万元，平均资助强度为</a:t>
            </a:r>
            <a:r>
              <a:rPr lang="en-US" altLang="zh-CN" sz="2800" b="1" dirty="0" smtClean="0">
                <a:latin typeface="华文楷体" pitchFamily="2" charset="-122"/>
                <a:ea typeface="华文楷体" pitchFamily="2" charset="-122"/>
              </a:rPr>
              <a:t>750</a:t>
            </a:r>
            <a:r>
              <a:rPr lang="zh-CN" altLang="en-US" sz="2800" b="1" dirty="0" smtClean="0">
                <a:latin typeface="华文楷体" pitchFamily="2" charset="-122"/>
                <a:ea typeface="华文楷体" pitchFamily="2" charset="-122"/>
              </a:rPr>
              <a:t>万元</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项，资助率为</a:t>
            </a:r>
            <a:r>
              <a:rPr lang="en-US" altLang="zh-CN" sz="2800" b="1" dirty="0" smtClean="0">
                <a:latin typeface="华文楷体" pitchFamily="2" charset="-122"/>
                <a:ea typeface="华文楷体" pitchFamily="2" charset="-122"/>
              </a:rPr>
              <a:t>16.20%</a:t>
            </a:r>
            <a:r>
              <a:rPr lang="zh-CN" altLang="en-US" sz="2800" b="1" dirty="0" smtClean="0">
                <a:latin typeface="华文楷体" pitchFamily="2" charset="-122"/>
                <a:ea typeface="华文楷体" pitchFamily="2" charset="-122"/>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85750" y="274638"/>
            <a:ext cx="8572500" cy="654050"/>
          </a:xfrm>
        </p:spPr>
        <p:txBody>
          <a:bodyPr/>
          <a:lstStyle/>
          <a:p>
            <a:pPr>
              <a:lnSpc>
                <a:spcPts val="2500"/>
              </a:lnSpc>
              <a:spcBef>
                <a:spcPts val="600"/>
              </a:spcBef>
              <a:spcAft>
                <a:spcPts val="600"/>
              </a:spcAft>
              <a:defRPr/>
            </a:pPr>
            <a:r>
              <a:rPr lang="en-US" altLang="zh-CN" sz="1800" b="1" kern="100" dirty="0" smtClean="0">
                <a:latin typeface="Times New Roman"/>
                <a:ea typeface="黑体"/>
              </a:rPr>
              <a:t>2013</a:t>
            </a:r>
            <a:r>
              <a:rPr lang="zh-CN" altLang="en-US" sz="1800" b="1" kern="100" dirty="0" smtClean="0">
                <a:latin typeface="Times New Roman"/>
                <a:ea typeface="黑体"/>
              </a:rPr>
              <a:t>年度重大仪器专项（自由申请）申请与资助情况（单位：万元）</a:t>
            </a:r>
            <a:endParaRPr lang="zh-CN" altLang="en-US" sz="1800" b="1" kern="100" dirty="0">
              <a:latin typeface="Times New Roman"/>
            </a:endParaRPr>
          </a:p>
        </p:txBody>
      </p:sp>
      <p:pic>
        <p:nvPicPr>
          <p:cNvPr id="4" name="图片 3" descr="图片1.png"/>
          <p:cNvPicPr>
            <a:picLocks noChangeAspect="1"/>
          </p:cNvPicPr>
          <p:nvPr/>
        </p:nvPicPr>
        <p:blipFill>
          <a:blip r:embed="rId2"/>
          <a:stretch>
            <a:fillRect/>
          </a:stretch>
        </p:blipFill>
        <p:spPr>
          <a:xfrm>
            <a:off x="177147" y="929550"/>
            <a:ext cx="8789706" cy="5571284"/>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85750" y="274638"/>
            <a:ext cx="8572500" cy="1143000"/>
          </a:xfrm>
        </p:spPr>
        <p:txBody>
          <a:bodyPr/>
          <a:lstStyle/>
          <a:p>
            <a:pPr eaLnBrk="1" hangingPunct="1"/>
            <a:r>
              <a:rPr lang="zh-CN" altLang="en-US" sz="3200" dirty="0" smtClean="0">
                <a:latin typeface="黑体" pitchFamily="2" charset="-122"/>
                <a:ea typeface="黑体" pitchFamily="2" charset="-122"/>
              </a:rPr>
              <a:t>（十五）国家重大科研仪器设备研制专项（限额推荐项目）申请与资助情况</a:t>
            </a:r>
          </a:p>
        </p:txBody>
      </p:sp>
      <p:sp>
        <p:nvSpPr>
          <p:cNvPr id="53251" name="Rectangle 3"/>
          <p:cNvSpPr>
            <a:spLocks noGrp="1" noChangeArrowheads="1"/>
          </p:cNvSpPr>
          <p:nvPr>
            <p:ph type="body" idx="1"/>
          </p:nvPr>
        </p:nvSpPr>
        <p:spPr>
          <a:xfrm>
            <a:off x="571472" y="1571612"/>
            <a:ext cx="8072466" cy="4500594"/>
          </a:xfrm>
        </p:spPr>
        <p:txBody>
          <a:bodyPr/>
          <a:lstStyle/>
          <a:p>
            <a:pPr marL="0" indent="719138" algn="just">
              <a:lnSpc>
                <a:spcPct val="150000"/>
              </a:lnSpc>
              <a:buFontTx/>
              <a:buNone/>
            </a:pPr>
            <a:r>
              <a:rPr lang="zh-CN" altLang="en-US" sz="2800" b="1" dirty="0" smtClean="0">
                <a:latin typeface="华文楷体" pitchFamily="2" charset="-122"/>
                <a:ea typeface="华文楷体" pitchFamily="2" charset="-122"/>
              </a:rPr>
              <a:t>国家重大科研仪器设备研制专项（限额推荐项目）由科学部负责受理并组织同行专家进行通讯评审，经过科学部专家咨询委员会遴选推荐、重大仪器专家委员会评审、现场考察、财务评审和专家委员会终审，共批准</a:t>
            </a:r>
            <a:r>
              <a:rPr lang="en-US" altLang="zh-CN" sz="2800" b="1" dirty="0" smtClean="0">
                <a:latin typeface="华文楷体" pitchFamily="2" charset="-122"/>
                <a:ea typeface="华文楷体" pitchFamily="2" charset="-122"/>
              </a:rPr>
              <a:t>9</a:t>
            </a:r>
            <a:r>
              <a:rPr lang="zh-CN" altLang="en-US" sz="2800" b="1" dirty="0" smtClean="0">
                <a:latin typeface="华文楷体" pitchFamily="2" charset="-122"/>
                <a:ea typeface="华文楷体" pitchFamily="2" charset="-122"/>
              </a:rPr>
              <a:t>项，资助经费</a:t>
            </a:r>
            <a:r>
              <a:rPr lang="en-US" altLang="zh-CN" sz="2800" b="1" dirty="0" smtClean="0">
                <a:latin typeface="华文楷体" pitchFamily="2" charset="-122"/>
                <a:ea typeface="华文楷体" pitchFamily="2" charset="-122"/>
              </a:rPr>
              <a:t>61300</a:t>
            </a:r>
            <a:r>
              <a:rPr lang="zh-CN" altLang="en-US" sz="2800" b="1" dirty="0" smtClean="0">
                <a:latin typeface="华文楷体" pitchFamily="2" charset="-122"/>
                <a:ea typeface="华文楷体" pitchFamily="2" charset="-122"/>
              </a:rPr>
              <a:t>万元。</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sz="3200" dirty="0" smtClean="0">
                <a:latin typeface="黑体" pitchFamily="2" charset="-122"/>
                <a:ea typeface="黑体" pitchFamily="2" charset="-122"/>
              </a:rPr>
              <a:t>（十六）科普项目推荐与资助情况</a:t>
            </a:r>
          </a:p>
        </p:txBody>
      </p:sp>
      <p:sp>
        <p:nvSpPr>
          <p:cNvPr id="55299" name="Rectangle 3"/>
          <p:cNvSpPr>
            <a:spLocks noGrp="1" noChangeArrowheads="1"/>
          </p:cNvSpPr>
          <p:nvPr>
            <p:ph type="body" idx="1"/>
          </p:nvPr>
        </p:nvSpPr>
        <p:spPr>
          <a:xfrm>
            <a:off x="571500" y="1785938"/>
            <a:ext cx="8229600" cy="3000375"/>
          </a:xfrm>
        </p:spPr>
        <p:txBody>
          <a:bodyPr/>
          <a:lstStyle/>
          <a:p>
            <a:pPr marL="0" indent="719138" algn="just">
              <a:lnSpc>
                <a:spcPct val="150000"/>
              </a:lnSpc>
              <a:buFontTx/>
              <a:buNone/>
            </a:pPr>
            <a:r>
              <a:rPr lang="en-US" altLang="zh-CN" b="1" dirty="0" smtClean="0">
                <a:latin typeface="楷体" pitchFamily="49" charset="-122"/>
                <a:ea typeface="楷体" pitchFamily="49" charset="-122"/>
              </a:rPr>
              <a:t>2013</a:t>
            </a:r>
            <a:r>
              <a:rPr lang="zh-CN" altLang="en-US" b="1" dirty="0" smtClean="0">
                <a:latin typeface="楷体" pitchFamily="49" charset="-122"/>
                <a:ea typeface="楷体" pitchFamily="49" charset="-122"/>
              </a:rPr>
              <a:t>年计划资助经费</a:t>
            </a:r>
            <a:r>
              <a:rPr lang="en-US" altLang="zh-CN" b="1" dirty="0" smtClean="0">
                <a:latin typeface="楷体" pitchFamily="49" charset="-122"/>
                <a:ea typeface="楷体" pitchFamily="49" charset="-122"/>
              </a:rPr>
              <a:t>800</a:t>
            </a:r>
            <a:r>
              <a:rPr lang="zh-CN" altLang="en-US" b="1" dirty="0" smtClean="0">
                <a:latin typeface="楷体" pitchFamily="49" charset="-122"/>
                <a:ea typeface="楷体" pitchFamily="49" charset="-122"/>
              </a:rPr>
              <a:t>万元，各科学部共推荐</a:t>
            </a:r>
            <a:r>
              <a:rPr lang="en-US" altLang="zh-CN" b="1" dirty="0" smtClean="0">
                <a:latin typeface="楷体" pitchFamily="49" charset="-122"/>
                <a:ea typeface="楷体" pitchFamily="49" charset="-122"/>
              </a:rPr>
              <a:t>35</a:t>
            </a:r>
            <a:r>
              <a:rPr lang="zh-CN" altLang="en-US" b="1" dirty="0" smtClean="0">
                <a:latin typeface="楷体" pitchFamily="49" charset="-122"/>
                <a:ea typeface="楷体" pitchFamily="49" charset="-122"/>
              </a:rPr>
              <a:t>个项目申请进行了会议评审，经委务会议审批，批准资助</a:t>
            </a:r>
            <a:r>
              <a:rPr lang="en-US" altLang="zh-CN" b="1" dirty="0" smtClean="0">
                <a:latin typeface="楷体" pitchFamily="49" charset="-122"/>
                <a:ea typeface="楷体" pitchFamily="49" charset="-122"/>
              </a:rPr>
              <a:t>27</a:t>
            </a:r>
            <a:r>
              <a:rPr lang="zh-CN" altLang="en-US" b="1" dirty="0" smtClean="0">
                <a:latin typeface="楷体" pitchFamily="49" charset="-122"/>
                <a:ea typeface="楷体" pitchFamily="49" charset="-122"/>
              </a:rPr>
              <a:t>项，资助经费</a:t>
            </a:r>
            <a:r>
              <a:rPr lang="en-US" altLang="zh-CN" b="1" dirty="0" smtClean="0">
                <a:latin typeface="楷体" pitchFamily="49" charset="-122"/>
                <a:ea typeface="楷体" pitchFamily="49" charset="-122"/>
              </a:rPr>
              <a:t>800</a:t>
            </a:r>
            <a:r>
              <a:rPr lang="zh-CN" altLang="en-US" b="1" dirty="0" smtClean="0">
                <a:latin typeface="楷体" pitchFamily="49" charset="-122"/>
                <a:ea typeface="楷体" pitchFamily="49" charset="-122"/>
              </a:rPr>
              <a:t>万元。</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png"/>
          <p:cNvPicPr>
            <a:picLocks noChangeAspect="1"/>
          </p:cNvPicPr>
          <p:nvPr/>
        </p:nvPicPr>
        <p:blipFill>
          <a:blip r:embed="rId2"/>
          <a:stretch>
            <a:fillRect/>
          </a:stretch>
        </p:blipFill>
        <p:spPr>
          <a:xfrm>
            <a:off x="137526" y="423920"/>
            <a:ext cx="8868947" cy="601016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png"/>
          <p:cNvPicPr>
            <a:picLocks noChangeAspect="1"/>
          </p:cNvPicPr>
          <p:nvPr/>
        </p:nvPicPr>
        <p:blipFill>
          <a:blip r:embed="rId2"/>
          <a:stretch>
            <a:fillRect/>
          </a:stretch>
        </p:blipFill>
        <p:spPr>
          <a:xfrm>
            <a:off x="100953" y="494018"/>
            <a:ext cx="8942093" cy="586996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p:txBody>
          <a:bodyPr/>
          <a:lstStyle/>
          <a:p>
            <a:pPr eaLnBrk="1" hangingPunct="1"/>
            <a:r>
              <a:rPr lang="zh-CN" altLang="en-US" sz="4000" dirty="0" smtClean="0">
                <a:ea typeface="黑体" pitchFamily="2" charset="-122"/>
              </a:rPr>
              <a:t>二、</a:t>
            </a:r>
            <a:r>
              <a:rPr lang="en-US" altLang="zh-CN" sz="4000" dirty="0" smtClean="0">
                <a:ea typeface="黑体" pitchFamily="2" charset="-122"/>
              </a:rPr>
              <a:t> 2013</a:t>
            </a:r>
            <a:r>
              <a:rPr lang="zh-CN" altLang="en-US" sz="4000" dirty="0" smtClean="0">
                <a:ea typeface="黑体" pitchFamily="2" charset="-122"/>
              </a:rPr>
              <a:t>年申请情况简介</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png"/>
          <p:cNvPicPr>
            <a:picLocks noChangeAspect="1"/>
          </p:cNvPicPr>
          <p:nvPr/>
        </p:nvPicPr>
        <p:blipFill>
          <a:blip r:embed="rId2"/>
          <a:stretch>
            <a:fillRect/>
          </a:stretch>
        </p:blipFill>
        <p:spPr>
          <a:xfrm>
            <a:off x="387441" y="350774"/>
            <a:ext cx="8369117" cy="6156451"/>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png"/>
          <p:cNvPicPr>
            <a:picLocks noChangeAspect="1"/>
          </p:cNvPicPr>
          <p:nvPr/>
        </p:nvPicPr>
        <p:blipFill>
          <a:blip r:embed="rId2"/>
          <a:stretch>
            <a:fillRect/>
          </a:stretch>
        </p:blipFill>
        <p:spPr>
          <a:xfrm>
            <a:off x="780601" y="743934"/>
            <a:ext cx="7582798" cy="5370132"/>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ctrTitle"/>
          </p:nvPr>
        </p:nvSpPr>
        <p:spPr>
          <a:xfrm>
            <a:off x="500034" y="2143116"/>
            <a:ext cx="7772400" cy="1470025"/>
          </a:xfrm>
        </p:spPr>
        <p:txBody>
          <a:bodyPr/>
          <a:lstStyle/>
          <a:p>
            <a:pPr marL="812800" indent="-812800" eaLnBrk="1" hangingPunct="1">
              <a:lnSpc>
                <a:spcPct val="200000"/>
              </a:lnSpc>
            </a:pPr>
            <a:r>
              <a:rPr lang="zh-CN" altLang="en-US" sz="4000" dirty="0" smtClean="0">
                <a:ea typeface="黑体" pitchFamily="2" charset="-122"/>
              </a:rPr>
              <a:t>四、需要注意的几个问题</a:t>
            </a:r>
          </a:p>
        </p:txBody>
      </p:sp>
      <p:sp>
        <p:nvSpPr>
          <p:cNvPr id="60419" name="Text Box 6"/>
          <p:cNvSpPr txBox="1">
            <a:spLocks noChangeArrowheads="1"/>
          </p:cNvSpPr>
          <p:nvPr/>
        </p:nvSpPr>
        <p:spPr bwMode="auto">
          <a:xfrm>
            <a:off x="3779838" y="3573463"/>
            <a:ext cx="4895850" cy="579437"/>
          </a:xfrm>
          <a:prstGeom prst="rect">
            <a:avLst/>
          </a:prstGeom>
          <a:noFill/>
          <a:ln w="9525">
            <a:noFill/>
            <a:miter lim="800000"/>
            <a:headEnd/>
            <a:tailEnd/>
          </a:ln>
        </p:spPr>
        <p:txBody>
          <a:bodyPr>
            <a:spAutoFit/>
          </a:bodyPr>
          <a:lstStyle/>
          <a:p>
            <a:pPr>
              <a:spcBef>
                <a:spcPct val="50000"/>
              </a:spcBef>
            </a:pPr>
            <a:r>
              <a:rPr lang="en-US" altLang="zh-CN" sz="3200" b="1" dirty="0">
                <a:solidFill>
                  <a:srgbClr val="7030A0"/>
                </a:solidFill>
                <a:latin typeface="华文隶书" pitchFamily="2" charset="-122"/>
                <a:ea typeface="华文隶书" pitchFamily="2" charset="-122"/>
                <a:cs typeface="楷体_GB2312" pitchFamily="49" charset="-122"/>
              </a:rPr>
              <a:t>---</a:t>
            </a:r>
            <a:r>
              <a:rPr lang="zh-CN" altLang="en-US" sz="3200" b="1" dirty="0">
                <a:solidFill>
                  <a:srgbClr val="7030A0"/>
                </a:solidFill>
                <a:latin typeface="华文隶书" pitchFamily="2" charset="-122"/>
                <a:ea typeface="华文隶书" pitchFamily="2" charset="-122"/>
                <a:cs typeface="楷体_GB2312" pitchFamily="49" charset="-122"/>
              </a:rPr>
              <a:t>供大家在工作中参考</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28596" y="4786322"/>
            <a:ext cx="8215312" cy="1214438"/>
          </a:xfrm>
          <a:prstGeom prst="roundRect">
            <a:avLst/>
          </a:prstGeom>
          <a:noFill/>
          <a:ln w="508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274" name="Rectangle 3"/>
          <p:cNvSpPr>
            <a:spLocks noGrp="1" noChangeArrowheads="1"/>
          </p:cNvSpPr>
          <p:nvPr>
            <p:ph type="body" idx="1"/>
          </p:nvPr>
        </p:nvSpPr>
        <p:spPr>
          <a:xfrm>
            <a:off x="642938" y="714375"/>
            <a:ext cx="7786687" cy="5286393"/>
          </a:xfrm>
        </p:spPr>
        <p:txBody>
          <a:bodyPr/>
          <a:lstStyle/>
          <a:p>
            <a:pPr marL="0" indent="0">
              <a:lnSpc>
                <a:spcPct val="150000"/>
              </a:lnSpc>
              <a:spcAft>
                <a:spcPts val="600"/>
              </a:spcAft>
              <a:buFontTx/>
              <a:buNone/>
              <a:defRPr/>
            </a:pPr>
            <a:r>
              <a:rPr lang="en-US" altLang="zh-CN" sz="2800" b="1" dirty="0" smtClean="0">
                <a:solidFill>
                  <a:srgbClr val="0133BF"/>
                </a:solidFill>
                <a:latin typeface="黑体" pitchFamily="49" charset="-122"/>
                <a:ea typeface="黑体" pitchFamily="49" charset="-122"/>
              </a:rPr>
              <a:t>1</a:t>
            </a:r>
            <a:r>
              <a:rPr lang="zh-CN" altLang="en-US" sz="2800" b="1" dirty="0" smtClean="0">
                <a:solidFill>
                  <a:srgbClr val="0133BF"/>
                </a:solidFill>
                <a:latin typeface="黑体" pitchFamily="49" charset="-122"/>
                <a:ea typeface="黑体" pitchFamily="49" charset="-122"/>
              </a:rPr>
              <a:t>．关于提交资助项目计划书的程序问题</a:t>
            </a:r>
          </a:p>
          <a:p>
            <a:pPr marL="0" indent="625475" algn="just">
              <a:lnSpc>
                <a:spcPct val="150000"/>
              </a:lnSpc>
              <a:buFontTx/>
              <a:buNone/>
              <a:defRPr/>
            </a:pPr>
            <a:r>
              <a:rPr lang="zh-CN" altLang="en-US" sz="2400" b="1" dirty="0" smtClean="0">
                <a:latin typeface="楷体" pitchFamily="49" charset="-122"/>
                <a:ea typeface="楷体" pitchFamily="49" charset="-122"/>
              </a:rPr>
              <a:t>今年全面实行了在线填写计划书的方式</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首先要提交电子版</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经过科学部审核通过后再提交纸质计划书</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审核计划书时</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提交时间以首次提交电子版为准</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对于需要修改的计划书要在指定时间内修改后再次提交。总体情况尚可。</a:t>
            </a:r>
            <a:endParaRPr lang="en-US" altLang="zh-CN" sz="2400" b="1" dirty="0" smtClean="0">
              <a:latin typeface="楷体" pitchFamily="49" charset="-122"/>
              <a:ea typeface="楷体" pitchFamily="49" charset="-122"/>
            </a:endParaRPr>
          </a:p>
          <a:p>
            <a:pPr marL="0" indent="625475" algn="just">
              <a:lnSpc>
                <a:spcPct val="150000"/>
              </a:lnSpc>
              <a:buFontTx/>
              <a:buNone/>
              <a:defRPr/>
            </a:pPr>
            <a:endParaRPr lang="en-US" altLang="zh-CN" sz="2400" b="1" dirty="0" smtClean="0">
              <a:solidFill>
                <a:srgbClr val="FF0000"/>
              </a:solidFill>
              <a:latin typeface="楷体" pitchFamily="49" charset="-122"/>
              <a:ea typeface="楷体" pitchFamily="49" charset="-122"/>
            </a:endParaRPr>
          </a:p>
          <a:p>
            <a:pPr marL="0" indent="625475" algn="just">
              <a:lnSpc>
                <a:spcPct val="150000"/>
              </a:lnSpc>
              <a:buNone/>
              <a:defRPr/>
            </a:pPr>
            <a:r>
              <a:rPr lang="zh-CN" altLang="en-US" sz="2400" b="1" dirty="0" smtClean="0">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今后拟继续实行，希望大家多支持。</a:t>
            </a:r>
          </a:p>
        </p:txBody>
      </p:sp>
      <p:pic>
        <p:nvPicPr>
          <p:cNvPr id="61444" name="Picture 3"/>
          <p:cNvPicPr>
            <a:picLocks noChangeAspect="1" noChangeArrowheads="1"/>
          </p:cNvPicPr>
          <p:nvPr/>
        </p:nvPicPr>
        <p:blipFill>
          <a:blip r:embed="rId2"/>
          <a:srcRect/>
          <a:stretch>
            <a:fillRect/>
          </a:stretch>
        </p:blipFill>
        <p:spPr bwMode="auto">
          <a:xfrm>
            <a:off x="571472" y="5072074"/>
            <a:ext cx="587375" cy="595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28596" y="4786322"/>
            <a:ext cx="8215312" cy="1214438"/>
          </a:xfrm>
          <a:prstGeom prst="roundRect">
            <a:avLst/>
          </a:prstGeom>
          <a:noFill/>
          <a:ln w="508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274" name="Rectangle 3"/>
          <p:cNvSpPr>
            <a:spLocks noGrp="1" noChangeArrowheads="1"/>
          </p:cNvSpPr>
          <p:nvPr>
            <p:ph type="body" idx="1"/>
          </p:nvPr>
        </p:nvSpPr>
        <p:spPr>
          <a:xfrm>
            <a:off x="642938" y="714375"/>
            <a:ext cx="7786687" cy="5286393"/>
          </a:xfrm>
        </p:spPr>
        <p:txBody>
          <a:bodyPr/>
          <a:lstStyle/>
          <a:p>
            <a:pPr marL="0" indent="0">
              <a:lnSpc>
                <a:spcPct val="150000"/>
              </a:lnSpc>
              <a:spcAft>
                <a:spcPts val="600"/>
              </a:spcAft>
              <a:buFontTx/>
              <a:buNone/>
              <a:defRPr/>
            </a:pPr>
            <a:r>
              <a:rPr lang="en-US" altLang="zh-CN" sz="2800" b="1" dirty="0" smtClean="0">
                <a:solidFill>
                  <a:srgbClr val="0133BF"/>
                </a:solidFill>
                <a:latin typeface="黑体" pitchFamily="49" charset="-122"/>
                <a:ea typeface="黑体" pitchFamily="49" charset="-122"/>
              </a:rPr>
              <a:t>2</a:t>
            </a:r>
            <a:r>
              <a:rPr lang="zh-CN" altLang="en-US" sz="2800" b="1" dirty="0" smtClean="0">
                <a:solidFill>
                  <a:srgbClr val="0133BF"/>
                </a:solidFill>
                <a:latin typeface="黑体" pitchFamily="49" charset="-122"/>
                <a:ea typeface="黑体" pitchFamily="49" charset="-122"/>
              </a:rPr>
              <a:t>．禁止杰青、优青项目陪同申请人答辩及答辩人数限制的问题</a:t>
            </a:r>
          </a:p>
          <a:p>
            <a:pPr marL="0" indent="625475" algn="just">
              <a:lnSpc>
                <a:spcPct val="150000"/>
              </a:lnSpc>
              <a:buFontTx/>
              <a:buNone/>
              <a:defRPr/>
            </a:pPr>
            <a:r>
              <a:rPr lang="zh-CN" altLang="en-US" sz="2400" b="1" dirty="0" smtClean="0">
                <a:latin typeface="楷体" pitchFamily="49" charset="-122"/>
                <a:ea typeface="楷体" pitchFamily="49" charset="-122"/>
              </a:rPr>
              <a:t>今年首次在通告中提出，要求杰青、优青项目申请人一个人参加答辩，禁止陪同。对于净化会场秩序起到一定作用，会场门口明显清静了许多，对重点项目等答辩项目也进行了</a:t>
            </a:r>
            <a:r>
              <a:rPr lang="en-US" altLang="zh-CN" sz="2400" b="1" dirty="0" smtClean="0">
                <a:latin typeface="楷体" pitchFamily="49" charset="-122"/>
                <a:ea typeface="楷体" pitchFamily="49" charset="-122"/>
              </a:rPr>
              <a:t>3</a:t>
            </a:r>
            <a:r>
              <a:rPr lang="zh-CN" altLang="en-US" sz="2400" b="1" dirty="0" smtClean="0">
                <a:latin typeface="楷体" pitchFamily="49" charset="-122"/>
                <a:ea typeface="楷体" pitchFamily="49" charset="-122"/>
              </a:rPr>
              <a:t>人以内的约束。</a:t>
            </a:r>
            <a:endParaRPr lang="en-US" altLang="zh-CN" sz="2400" b="1" dirty="0" smtClean="0">
              <a:latin typeface="楷体" pitchFamily="49" charset="-122"/>
              <a:ea typeface="楷体" pitchFamily="49" charset="-122"/>
            </a:endParaRPr>
          </a:p>
          <a:p>
            <a:pPr marL="0" indent="625475" algn="just">
              <a:lnSpc>
                <a:spcPct val="150000"/>
              </a:lnSpc>
              <a:buFontTx/>
              <a:buNone/>
              <a:defRPr/>
            </a:pPr>
            <a:endParaRPr lang="en-US" altLang="zh-CN" sz="2400" b="1" dirty="0" smtClean="0">
              <a:solidFill>
                <a:srgbClr val="FF0000"/>
              </a:solidFill>
              <a:latin typeface="楷体" pitchFamily="49" charset="-122"/>
              <a:ea typeface="楷体" pitchFamily="49" charset="-122"/>
            </a:endParaRPr>
          </a:p>
          <a:p>
            <a:pPr marL="0" indent="625475" algn="just">
              <a:lnSpc>
                <a:spcPct val="150000"/>
              </a:lnSpc>
              <a:buNone/>
              <a:defRPr/>
            </a:pPr>
            <a:r>
              <a:rPr lang="zh-CN" altLang="en-US" sz="2400" b="1" dirty="0" smtClean="0">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今后拟继续实行。</a:t>
            </a:r>
          </a:p>
        </p:txBody>
      </p:sp>
      <p:pic>
        <p:nvPicPr>
          <p:cNvPr id="61444" name="Picture 3"/>
          <p:cNvPicPr>
            <a:picLocks noChangeAspect="1" noChangeArrowheads="1"/>
          </p:cNvPicPr>
          <p:nvPr/>
        </p:nvPicPr>
        <p:blipFill>
          <a:blip r:embed="rId2"/>
          <a:srcRect/>
          <a:stretch>
            <a:fillRect/>
          </a:stretch>
        </p:blipFill>
        <p:spPr bwMode="auto">
          <a:xfrm>
            <a:off x="714375" y="5286375"/>
            <a:ext cx="587375" cy="595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7"/>
          <p:cNvSpPr>
            <a:spLocks noChangeArrowheads="1"/>
          </p:cNvSpPr>
          <p:nvPr/>
        </p:nvSpPr>
        <p:spPr bwMode="auto">
          <a:xfrm>
            <a:off x="642910" y="1214422"/>
            <a:ext cx="8001056" cy="2458750"/>
          </a:xfrm>
          <a:prstGeom prst="rect">
            <a:avLst/>
          </a:prstGeom>
          <a:noFill/>
          <a:ln w="9525">
            <a:noFill/>
            <a:miter lim="800000"/>
            <a:headEnd/>
            <a:tailEnd/>
          </a:ln>
        </p:spPr>
        <p:txBody>
          <a:bodyPr wrap="square">
            <a:spAutoFit/>
          </a:bodyPr>
          <a:lstStyle/>
          <a:p>
            <a:pPr algn="ctr">
              <a:lnSpc>
                <a:spcPct val="150000"/>
              </a:lnSpc>
            </a:pPr>
            <a:r>
              <a:rPr lang="zh-CN" altLang="en-US" sz="5400" b="1" dirty="0">
                <a:solidFill>
                  <a:srgbClr val="FF0000"/>
                </a:solidFill>
                <a:ea typeface="华文新魏" pitchFamily="2" charset="-122"/>
              </a:rPr>
              <a:t>衷心</a:t>
            </a:r>
            <a:r>
              <a:rPr lang="zh-CN" altLang="en-US" sz="5400" b="1" dirty="0" smtClean="0">
                <a:solidFill>
                  <a:srgbClr val="FF0000"/>
                </a:solidFill>
                <a:ea typeface="华文新魏" pitchFamily="2" charset="-122"/>
              </a:rPr>
              <a:t>感谢大家</a:t>
            </a:r>
            <a:endParaRPr lang="en-US" altLang="zh-CN" sz="5400" b="1" dirty="0" smtClean="0">
              <a:solidFill>
                <a:srgbClr val="FF0000"/>
              </a:solidFill>
              <a:ea typeface="华文新魏" pitchFamily="2" charset="-122"/>
            </a:endParaRPr>
          </a:p>
          <a:p>
            <a:pPr algn="ctr">
              <a:lnSpc>
                <a:spcPct val="150000"/>
              </a:lnSpc>
            </a:pPr>
            <a:r>
              <a:rPr lang="zh-CN" altLang="en-US" sz="5400" b="1" dirty="0" smtClean="0">
                <a:solidFill>
                  <a:srgbClr val="FF0000"/>
                </a:solidFill>
                <a:ea typeface="华文新魏" pitchFamily="2" charset="-122"/>
              </a:rPr>
              <a:t>对科学基金工作的</a:t>
            </a:r>
            <a:r>
              <a:rPr lang="zh-CN" altLang="en-US" sz="5400" b="1" dirty="0">
                <a:solidFill>
                  <a:srgbClr val="FF0000"/>
                </a:solidFill>
                <a:ea typeface="华文新魏" pitchFamily="2" charset="-122"/>
              </a:rPr>
              <a:t>支持！</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638"/>
            <a:ext cx="8229600" cy="922337"/>
          </a:xfrm>
        </p:spPr>
        <p:txBody>
          <a:bodyPr/>
          <a:lstStyle/>
          <a:p>
            <a:pPr eaLnBrk="1" hangingPunct="1"/>
            <a:r>
              <a:rPr lang="zh-CN" altLang="en-US" sz="3600" smtClean="0">
                <a:ea typeface="黑体" pitchFamily="2" charset="-122"/>
              </a:rPr>
              <a:t>申请与接收</a:t>
            </a:r>
          </a:p>
        </p:txBody>
      </p:sp>
      <p:sp>
        <p:nvSpPr>
          <p:cNvPr id="9219" name="Rectangle 3"/>
          <p:cNvSpPr>
            <a:spLocks noGrp="1" noChangeArrowheads="1"/>
          </p:cNvSpPr>
          <p:nvPr>
            <p:ph type="body" idx="1"/>
          </p:nvPr>
        </p:nvSpPr>
        <p:spPr>
          <a:xfrm>
            <a:off x="611188" y="1428750"/>
            <a:ext cx="7991475" cy="4525963"/>
          </a:xfrm>
        </p:spPr>
        <p:txBody>
          <a:bodyPr/>
          <a:lstStyle/>
          <a:p>
            <a:pPr marL="0" indent="719138" algn="just" eaLnBrk="1" hangingPunct="1">
              <a:buFontTx/>
              <a:buNone/>
              <a:tabLst>
                <a:tab pos="900113" algn="l"/>
              </a:tabLst>
            </a:pPr>
            <a:r>
              <a:rPr lang="zh-CN" altLang="en-US" b="1" dirty="0" smtClean="0">
                <a:latin typeface="楷体" pitchFamily="49" charset="-122"/>
                <a:ea typeface="楷体" pitchFamily="49" charset="-122"/>
              </a:rPr>
              <a:t>由于</a:t>
            </a:r>
            <a:r>
              <a:rPr lang="en-US" altLang="zh-CN" b="1" dirty="0" smtClean="0">
                <a:latin typeface="楷体" pitchFamily="49" charset="-122"/>
                <a:ea typeface="楷体" pitchFamily="49" charset="-122"/>
              </a:rPr>
              <a:t>2013</a:t>
            </a:r>
            <a:r>
              <a:rPr lang="zh-CN" altLang="en-US" b="1" dirty="0" smtClean="0">
                <a:latin typeface="楷体" pitchFamily="49" charset="-122"/>
                <a:ea typeface="楷体" pitchFamily="49" charset="-122"/>
              </a:rPr>
              <a:t>年度项目指南中规定了新的限项政策，今年</a:t>
            </a:r>
            <a:r>
              <a:rPr lang="zh-CN" altLang="en-US" b="1" dirty="0" smtClean="0">
                <a:solidFill>
                  <a:srgbClr val="FF0000"/>
                </a:solidFill>
                <a:latin typeface="楷体" pitchFamily="49" charset="-122"/>
                <a:ea typeface="楷体" pitchFamily="49" charset="-122"/>
              </a:rPr>
              <a:t>面上项目申请数量首次出现大幅下降</a:t>
            </a:r>
            <a:r>
              <a:rPr lang="zh-CN" altLang="en-US" b="1" dirty="0" smtClean="0">
                <a:latin typeface="楷体" pitchFamily="49" charset="-122"/>
                <a:ea typeface="楷体" pitchFamily="49" charset="-122"/>
              </a:rPr>
              <a:t>，其他类型项目各有增减。在本年度项目申请集中接收期间，共接收依托单位提交的各类项目申请</a:t>
            </a:r>
            <a:r>
              <a:rPr lang="en-US" altLang="zh-CN" b="1" dirty="0" smtClean="0">
                <a:latin typeface="楷体" pitchFamily="49" charset="-122"/>
                <a:ea typeface="楷体" pitchFamily="49" charset="-122"/>
              </a:rPr>
              <a:t>157986</a:t>
            </a:r>
            <a:r>
              <a:rPr lang="zh-CN" altLang="en-US" b="1" dirty="0" smtClean="0">
                <a:latin typeface="楷体" pitchFamily="49" charset="-122"/>
                <a:ea typeface="楷体" pitchFamily="49" charset="-122"/>
              </a:rPr>
              <a:t>项。</a:t>
            </a:r>
            <a:endParaRPr lang="en-US" altLang="zh-CN" b="1" dirty="0" smtClean="0">
              <a:latin typeface="楷体" pitchFamily="49" charset="-122"/>
              <a:ea typeface="楷体" pitchFamily="49" charset="-122"/>
            </a:endParaRPr>
          </a:p>
          <a:p>
            <a:pPr marL="0" indent="719138" algn="just" eaLnBrk="1" hangingPunct="1">
              <a:buFontTx/>
              <a:buNone/>
              <a:tabLst>
                <a:tab pos="900113" algn="l"/>
              </a:tabLst>
            </a:pPr>
            <a:r>
              <a:rPr lang="zh-CN" altLang="en-US" b="1" dirty="0" smtClean="0">
                <a:latin typeface="楷体" pitchFamily="49" charset="-122"/>
                <a:ea typeface="楷体" pitchFamily="49" charset="-122"/>
              </a:rPr>
              <a:t>与</a:t>
            </a:r>
            <a:r>
              <a:rPr lang="en-US" altLang="zh-CN" b="1" dirty="0" smtClean="0">
                <a:latin typeface="楷体" pitchFamily="49" charset="-122"/>
                <a:ea typeface="楷体" pitchFamily="49" charset="-122"/>
              </a:rPr>
              <a:t>2012</a:t>
            </a:r>
            <a:r>
              <a:rPr lang="zh-CN" altLang="en-US" b="1" dirty="0" smtClean="0">
                <a:latin typeface="楷体" pitchFamily="49" charset="-122"/>
                <a:ea typeface="楷体" pitchFamily="49" charset="-122"/>
              </a:rPr>
              <a:t>年同期相比，项目申请量减少了</a:t>
            </a:r>
            <a:r>
              <a:rPr lang="en-US" altLang="zh-CN" b="1" dirty="0" smtClean="0">
                <a:latin typeface="楷体" pitchFamily="49" charset="-122"/>
                <a:ea typeface="楷体" pitchFamily="49" charset="-122"/>
              </a:rPr>
              <a:t>12806</a:t>
            </a:r>
            <a:r>
              <a:rPr lang="zh-CN" altLang="en-US" b="1" dirty="0" smtClean="0">
                <a:latin typeface="楷体" pitchFamily="49" charset="-122"/>
                <a:ea typeface="楷体" pitchFamily="49" charset="-122"/>
              </a:rPr>
              <a:t>项，减幅</a:t>
            </a:r>
            <a:r>
              <a:rPr lang="en-US" altLang="zh-CN" b="1" dirty="0" smtClean="0">
                <a:latin typeface="楷体" pitchFamily="49" charset="-122"/>
                <a:ea typeface="楷体" pitchFamily="49" charset="-122"/>
              </a:rPr>
              <a:t>7.50%</a:t>
            </a:r>
            <a:r>
              <a:rPr lang="zh-CN" altLang="en-US" b="1" dirty="0" smtClean="0">
                <a:latin typeface="楷体" pitchFamily="49" charset="-122"/>
                <a:ea typeface="楷体" pitchFamily="49" charset="-122"/>
              </a:rPr>
              <a:t>，</a:t>
            </a:r>
            <a:r>
              <a:rPr lang="zh-CN" altLang="en-US" b="1" dirty="0" smtClean="0">
                <a:solidFill>
                  <a:srgbClr val="FF0000"/>
                </a:solidFill>
                <a:latin typeface="楷体" pitchFamily="49" charset="-122"/>
                <a:ea typeface="楷体" pitchFamily="49" charset="-122"/>
              </a:rPr>
              <a:t>科学基金申请量快速增长的趋势得到有效控制</a:t>
            </a:r>
            <a:r>
              <a:rPr lang="zh-CN" altLang="en-US" b="1" dirty="0" smtClean="0">
                <a:latin typeface="楷体" pitchFamily="49" charset="-122"/>
                <a:ea typeface="楷体" pitchFamily="49" charset="-122"/>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8" name="Text Box 649"/>
          <p:cNvSpPr txBox="1">
            <a:spLocks noChangeArrowheads="1"/>
          </p:cNvSpPr>
          <p:nvPr/>
        </p:nvSpPr>
        <p:spPr bwMode="auto">
          <a:xfrm>
            <a:off x="642938" y="357188"/>
            <a:ext cx="7847012" cy="400050"/>
          </a:xfrm>
          <a:prstGeom prst="rect">
            <a:avLst/>
          </a:prstGeom>
          <a:noFill/>
          <a:ln w="9525">
            <a:noFill/>
            <a:miter lim="800000"/>
            <a:headEnd/>
            <a:tailEnd/>
          </a:ln>
        </p:spPr>
        <p:txBody>
          <a:bodyPr>
            <a:spAutoFit/>
          </a:bodyPr>
          <a:lstStyle/>
          <a:p>
            <a:pPr algn="ctr">
              <a:spcBef>
                <a:spcPct val="50000"/>
              </a:spcBef>
            </a:pPr>
            <a:r>
              <a:rPr lang="en-US" altLang="zh-CN" sz="2000" b="1" dirty="0" smtClean="0"/>
              <a:t>  </a:t>
            </a:r>
            <a:r>
              <a:rPr lang="en-US" altLang="zh-CN" sz="2000" b="1" dirty="0"/>
              <a:t>2013</a:t>
            </a:r>
            <a:r>
              <a:rPr lang="zh-CN" altLang="en-US" sz="2000" b="1" dirty="0"/>
              <a:t>年度集中接收期国家自然科学基金项目申请总体情况</a:t>
            </a:r>
          </a:p>
        </p:txBody>
      </p:sp>
      <p:pic>
        <p:nvPicPr>
          <p:cNvPr id="5" name="图片 4" descr="图片1.png"/>
          <p:cNvPicPr>
            <a:picLocks noChangeAspect="1"/>
          </p:cNvPicPr>
          <p:nvPr/>
        </p:nvPicPr>
        <p:blipFill>
          <a:blip r:embed="rId2"/>
          <a:stretch>
            <a:fillRect/>
          </a:stretch>
        </p:blipFill>
        <p:spPr>
          <a:xfrm>
            <a:off x="448396" y="753752"/>
            <a:ext cx="8247207" cy="596139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p>
            <a:fld id="{405CC9BA-7227-447E-9FDA-FA0BB644674D}" type="slidenum">
              <a:rPr lang="zh-CN" altLang="en-US" smtClean="0"/>
              <a:pPr/>
              <a:t>8</a:t>
            </a:fld>
            <a:endParaRPr lang="en-US" altLang="zh-CN" smtClean="0"/>
          </a:p>
        </p:txBody>
      </p:sp>
      <p:sp>
        <p:nvSpPr>
          <p:cNvPr id="28675" name="Rectangle 2"/>
          <p:cNvSpPr>
            <a:spLocks noGrp="1" noChangeArrowheads="1"/>
          </p:cNvSpPr>
          <p:nvPr>
            <p:ph type="title" idx="4294967295"/>
          </p:nvPr>
        </p:nvSpPr>
        <p:spPr>
          <a:xfrm>
            <a:off x="755650" y="188913"/>
            <a:ext cx="7793038" cy="1008062"/>
          </a:xfrm>
        </p:spPr>
        <p:txBody>
          <a:bodyPr anchor="ctr"/>
          <a:lstStyle/>
          <a:p>
            <a:pPr eaLnBrk="1" hangingPunct="1"/>
            <a:r>
              <a:rPr lang="en-US" altLang="zh-CN" sz="3200" b="1" smtClean="0">
                <a:latin typeface="Times New Roman" pitchFamily="18" charset="0"/>
                <a:ea typeface="黑体" pitchFamily="2" charset="-122"/>
              </a:rPr>
              <a:t>2006-2013</a:t>
            </a:r>
            <a:r>
              <a:rPr lang="zh-CN" altLang="en-US" sz="3200" b="1" smtClean="0">
                <a:ea typeface="黑体" pitchFamily="2" charset="-122"/>
              </a:rPr>
              <a:t>年集中接收期申请量增长情况</a:t>
            </a:r>
          </a:p>
        </p:txBody>
      </p:sp>
      <p:pic>
        <p:nvPicPr>
          <p:cNvPr id="28677" name="Picture 4" descr="nsfc"/>
          <p:cNvPicPr>
            <a:picLocks noChangeAspect="1" noChangeArrowheads="1"/>
          </p:cNvPicPr>
          <p:nvPr/>
        </p:nvPicPr>
        <p:blipFill>
          <a:blip r:embed="rId2"/>
          <a:srcRect/>
          <a:stretch>
            <a:fillRect/>
          </a:stretch>
        </p:blipFill>
        <p:spPr bwMode="auto">
          <a:xfrm>
            <a:off x="8027988" y="6165850"/>
            <a:ext cx="841375" cy="392113"/>
          </a:xfrm>
          <a:prstGeom prst="rect">
            <a:avLst/>
          </a:prstGeom>
          <a:noFill/>
          <a:ln w="9525">
            <a:noFill/>
            <a:miter lim="800000"/>
            <a:headEnd/>
            <a:tailEnd/>
          </a:ln>
        </p:spPr>
      </p:pic>
      <p:graphicFrame>
        <p:nvGraphicFramePr>
          <p:cNvPr id="28704" name="Group 32"/>
          <p:cNvGraphicFramePr>
            <a:graphicFrameLocks noGrp="1"/>
          </p:cNvGraphicFramePr>
          <p:nvPr/>
        </p:nvGraphicFramePr>
        <p:xfrm>
          <a:off x="714348" y="4429132"/>
          <a:ext cx="7786741" cy="1431926"/>
        </p:xfrm>
        <a:graphic>
          <a:graphicData uri="http://schemas.openxmlformats.org/drawingml/2006/table">
            <a:tbl>
              <a:tblPr/>
              <a:tblGrid>
                <a:gridCol w="2143140"/>
                <a:gridCol w="1750232"/>
                <a:gridCol w="2107420"/>
                <a:gridCol w="1785949"/>
              </a:tblGrid>
              <a:tr h="7921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1" i="0" u="none" strike="noStrike" cap="none" normalizeH="0" baseline="0" dirty="0" smtClean="0">
                          <a:ln>
                            <a:noFill/>
                          </a:ln>
                          <a:solidFill>
                            <a:schemeClr val="tx1"/>
                          </a:solidFill>
                          <a:effectLst/>
                          <a:latin typeface="楷体" pitchFamily="49" charset="-122"/>
                          <a:ea typeface="楷体" pitchFamily="49" charset="-122"/>
                        </a:rPr>
                        <a:t>2013</a:t>
                      </a: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年申请总数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比</a:t>
                      </a:r>
                      <a:r>
                        <a:rPr kumimoji="0" lang="en-US" altLang="zh-CN" sz="2000" b="1" i="0" u="none" strike="noStrike" cap="none" normalizeH="0" baseline="0" dirty="0" smtClean="0">
                          <a:ln>
                            <a:noFill/>
                          </a:ln>
                          <a:solidFill>
                            <a:schemeClr val="tx1"/>
                          </a:solidFill>
                          <a:effectLst/>
                          <a:latin typeface="楷体" pitchFamily="49" charset="-122"/>
                          <a:ea typeface="楷体" pitchFamily="49" charset="-122"/>
                        </a:rPr>
                        <a:t>2012</a:t>
                      </a: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年</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申请单位总数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比</a:t>
                      </a:r>
                      <a:r>
                        <a:rPr kumimoji="0" lang="en-US" altLang="zh-CN" sz="2000" b="1" i="0" u="none" strike="noStrike" cap="none" normalizeH="0" baseline="0" dirty="0" smtClean="0">
                          <a:ln>
                            <a:noFill/>
                          </a:ln>
                          <a:solidFill>
                            <a:schemeClr val="tx1"/>
                          </a:solidFill>
                          <a:effectLst/>
                          <a:latin typeface="楷体" pitchFamily="49" charset="-122"/>
                          <a:ea typeface="楷体" pitchFamily="49" charset="-122"/>
                        </a:rPr>
                        <a:t>2012</a:t>
                      </a:r>
                      <a:r>
                        <a:rPr kumimoji="0" lang="zh-CN" altLang="en-US" sz="2000" b="1" i="0" u="none" strike="noStrike" cap="none" normalizeH="0" baseline="0" dirty="0" smtClean="0">
                          <a:ln>
                            <a:noFill/>
                          </a:ln>
                          <a:solidFill>
                            <a:schemeClr val="tx1"/>
                          </a:solidFill>
                          <a:effectLst/>
                          <a:latin typeface="楷体" pitchFamily="49" charset="-122"/>
                          <a:ea typeface="楷体" pitchFamily="49" charset="-122"/>
                        </a:rPr>
                        <a:t>年</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397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dirty="0" smtClean="0">
                          <a:ln>
                            <a:noFill/>
                          </a:ln>
                          <a:solidFill>
                            <a:srgbClr val="FF0000"/>
                          </a:solidFill>
                          <a:effectLst/>
                          <a:latin typeface="楷体" pitchFamily="49" charset="-122"/>
                          <a:ea typeface="楷体" pitchFamily="49" charset="-122"/>
                        </a:rPr>
                        <a:t>157986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400" b="1" i="0" u="none" strike="noStrike" cap="none" normalizeH="0" baseline="0" dirty="0" smtClean="0">
                          <a:ln>
                            <a:noFill/>
                          </a:ln>
                          <a:solidFill>
                            <a:srgbClr val="FF0000"/>
                          </a:solidFill>
                          <a:effectLst/>
                          <a:latin typeface="楷体" pitchFamily="49" charset="-122"/>
                          <a:ea typeface="楷体" pitchFamily="49" charset="-122"/>
                        </a:rPr>
                        <a:t>减少</a:t>
                      </a:r>
                      <a:r>
                        <a:rPr kumimoji="0" lang="en-US" altLang="zh-CN" sz="2400" b="1" i="0" u="none" strike="noStrike" cap="none" normalizeH="0" baseline="0" dirty="0" smtClean="0">
                          <a:ln>
                            <a:noFill/>
                          </a:ln>
                          <a:solidFill>
                            <a:srgbClr val="FF0000"/>
                          </a:solidFill>
                          <a:effectLst/>
                          <a:latin typeface="楷体" pitchFamily="49" charset="-122"/>
                          <a:ea typeface="楷体" pitchFamily="49" charset="-122"/>
                        </a:rPr>
                        <a:t>7.5%</a:t>
                      </a:r>
                      <a:endParaRPr kumimoji="0" lang="zh-CN" altLang="en-US" sz="2400" b="1" i="0" u="none" strike="noStrike" cap="none" normalizeH="0" baseline="0" dirty="0" smtClean="0">
                        <a:ln>
                          <a:noFill/>
                        </a:ln>
                        <a:solidFill>
                          <a:schemeClr val="tx1"/>
                        </a:solidFill>
                        <a:effectLst/>
                        <a:latin typeface="楷体" pitchFamily="49" charset="-122"/>
                        <a:ea typeface="楷体"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dirty="0" smtClean="0">
                          <a:ln>
                            <a:noFill/>
                          </a:ln>
                          <a:solidFill>
                            <a:schemeClr val="tx1"/>
                          </a:solidFill>
                          <a:effectLst/>
                          <a:latin typeface="楷体" pitchFamily="49" charset="-122"/>
                          <a:ea typeface="楷体" pitchFamily="49" charset="-122"/>
                        </a:rPr>
                        <a:t>2217</a:t>
                      </a:r>
                      <a:endParaRPr kumimoji="0" lang="zh-CN" altLang="en-US" sz="2400" b="1" i="0" u="none" strike="noStrike" cap="none" normalizeH="0" baseline="0" dirty="0" smtClean="0">
                        <a:ln>
                          <a:noFill/>
                        </a:ln>
                        <a:solidFill>
                          <a:schemeClr val="tx1"/>
                        </a:solidFill>
                        <a:effectLst/>
                        <a:latin typeface="楷体" pitchFamily="49" charset="-122"/>
                        <a:ea typeface="楷体"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400" b="1" i="0" u="none" strike="noStrike" cap="none" normalizeH="0" baseline="0" dirty="0" smtClean="0">
                          <a:ln>
                            <a:noFill/>
                          </a:ln>
                          <a:solidFill>
                            <a:schemeClr val="tx1"/>
                          </a:solidFill>
                          <a:effectLst/>
                          <a:latin typeface="楷体" pitchFamily="49" charset="-122"/>
                          <a:ea typeface="楷体" pitchFamily="49" charset="-122"/>
                        </a:rPr>
                        <a:t>增加</a:t>
                      </a:r>
                      <a:r>
                        <a:rPr kumimoji="0" lang="en-US" altLang="zh-CN" sz="2400" b="1" i="0" u="none" strike="noStrike" cap="none" normalizeH="0" baseline="0" dirty="0" smtClean="0">
                          <a:ln>
                            <a:noFill/>
                          </a:ln>
                          <a:solidFill>
                            <a:schemeClr val="tx1"/>
                          </a:solidFill>
                          <a:effectLst/>
                          <a:latin typeface="楷体" pitchFamily="49" charset="-122"/>
                          <a:ea typeface="楷体" pitchFamily="49" charset="-122"/>
                        </a:rPr>
                        <a:t>39</a:t>
                      </a:r>
                      <a:r>
                        <a:rPr kumimoji="0" lang="zh-CN" altLang="en-US" sz="2400" b="1" i="0" u="none" strike="noStrike" cap="none" normalizeH="0" baseline="0" dirty="0" smtClean="0">
                          <a:ln>
                            <a:noFill/>
                          </a:ln>
                          <a:solidFill>
                            <a:schemeClr val="tx1"/>
                          </a:solidFill>
                          <a:effectLst/>
                          <a:latin typeface="楷体" pitchFamily="49" charset="-122"/>
                          <a:ea typeface="楷体" pitchFamily="49" charset="-122"/>
                        </a:rPr>
                        <a:t>个</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7" name="图片 6" descr="图片1.png"/>
          <p:cNvPicPr>
            <a:picLocks noChangeAspect="1"/>
          </p:cNvPicPr>
          <p:nvPr/>
        </p:nvPicPr>
        <p:blipFill>
          <a:blip r:embed="rId3"/>
          <a:stretch>
            <a:fillRect/>
          </a:stretch>
        </p:blipFill>
        <p:spPr>
          <a:xfrm>
            <a:off x="1154073" y="928670"/>
            <a:ext cx="6918389" cy="341347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6"/>
          <p:cNvSpPr>
            <a:spLocks noGrp="1" noChangeArrowheads="1"/>
          </p:cNvSpPr>
          <p:nvPr>
            <p:ph type="title" idx="4294967295"/>
          </p:nvPr>
        </p:nvSpPr>
        <p:spPr>
          <a:xfrm>
            <a:off x="1571604" y="428604"/>
            <a:ext cx="6143668" cy="522288"/>
          </a:xfrm>
          <a:noFill/>
        </p:spPr>
        <p:txBody>
          <a:bodyPr anchor="ctr"/>
          <a:lstStyle/>
          <a:p>
            <a:pPr eaLnBrk="1" hangingPunct="1"/>
            <a:r>
              <a:rPr lang="zh-CN" altLang="en-US" sz="2000" b="1" dirty="0" smtClean="0">
                <a:solidFill>
                  <a:srgbClr val="0000CC"/>
                </a:solidFill>
                <a:latin typeface="黑体" pitchFamily="2" charset="-122"/>
                <a:ea typeface="黑体" pitchFamily="2" charset="-122"/>
              </a:rPr>
              <a:t>各科学部</a:t>
            </a:r>
            <a:r>
              <a:rPr lang="en-US" altLang="zh-CN" sz="2000" b="1" dirty="0" smtClean="0">
                <a:solidFill>
                  <a:srgbClr val="0000CC"/>
                </a:solidFill>
                <a:latin typeface="黑体" pitchFamily="2" charset="-122"/>
                <a:ea typeface="黑体" pitchFamily="2" charset="-122"/>
              </a:rPr>
              <a:t>2012</a:t>
            </a:r>
            <a:r>
              <a:rPr lang="zh-CN" altLang="en-US" sz="2000" b="1" dirty="0" smtClean="0">
                <a:solidFill>
                  <a:srgbClr val="0000CC"/>
                </a:solidFill>
                <a:latin typeface="黑体" pitchFamily="2" charset="-122"/>
                <a:ea typeface="黑体" pitchFamily="2" charset="-122"/>
              </a:rPr>
              <a:t>与</a:t>
            </a:r>
            <a:r>
              <a:rPr lang="en-US" altLang="zh-CN" sz="2000" b="1" dirty="0" smtClean="0">
                <a:solidFill>
                  <a:srgbClr val="0000CC"/>
                </a:solidFill>
                <a:latin typeface="黑体" pitchFamily="2" charset="-122"/>
                <a:ea typeface="黑体" pitchFamily="2" charset="-122"/>
              </a:rPr>
              <a:t>2013</a:t>
            </a:r>
            <a:r>
              <a:rPr lang="zh-CN" altLang="en-US" sz="2000" b="1" dirty="0" smtClean="0">
                <a:solidFill>
                  <a:srgbClr val="0000CC"/>
                </a:solidFill>
                <a:latin typeface="黑体" pitchFamily="2" charset="-122"/>
                <a:ea typeface="黑体" pitchFamily="2" charset="-122"/>
              </a:rPr>
              <a:t>年项目申请量变化情况示意图</a:t>
            </a:r>
          </a:p>
        </p:txBody>
      </p:sp>
      <p:sp>
        <p:nvSpPr>
          <p:cNvPr id="7" name="Rectangle 16"/>
          <p:cNvSpPr txBox="1">
            <a:spLocks noChangeArrowheads="1"/>
          </p:cNvSpPr>
          <p:nvPr/>
        </p:nvSpPr>
        <p:spPr bwMode="auto">
          <a:xfrm>
            <a:off x="1857375" y="3592513"/>
            <a:ext cx="5329238" cy="407987"/>
          </a:xfrm>
          <a:prstGeom prst="rect">
            <a:avLst/>
          </a:prstGeom>
          <a:noFill/>
          <a:ln w="9525">
            <a:noFill/>
            <a:miter lim="800000"/>
            <a:headEnd/>
            <a:tailEnd/>
          </a:ln>
          <a:effectLst/>
        </p:spPr>
        <p:txBody>
          <a:bodyPr anchor="b"/>
          <a:lstStyle/>
          <a:p>
            <a:pPr algn="ctr">
              <a:defRPr/>
            </a:pPr>
            <a:r>
              <a:rPr lang="en-US" altLang="zh-CN" sz="2000" b="1" kern="0" dirty="0">
                <a:solidFill>
                  <a:srgbClr val="0000CC"/>
                </a:solidFill>
                <a:latin typeface="黑体" pitchFamily="2" charset="-122"/>
                <a:ea typeface="黑体" pitchFamily="2" charset="-122"/>
                <a:cs typeface="+mj-cs"/>
              </a:rPr>
              <a:t>2013</a:t>
            </a:r>
            <a:r>
              <a:rPr lang="zh-CN" altLang="en-US" sz="2000" b="1" kern="0" dirty="0">
                <a:solidFill>
                  <a:srgbClr val="0000CC"/>
                </a:solidFill>
                <a:latin typeface="黑体" pitchFamily="2" charset="-122"/>
                <a:ea typeface="黑体" pitchFamily="2" charset="-122"/>
                <a:cs typeface="+mj-cs"/>
              </a:rPr>
              <a:t>年度申请项数科学</a:t>
            </a:r>
            <a:r>
              <a:rPr lang="zh-CN" altLang="en-US" sz="2000" b="1" kern="0" dirty="0" smtClean="0">
                <a:solidFill>
                  <a:srgbClr val="0000CC"/>
                </a:solidFill>
                <a:latin typeface="黑体" pitchFamily="2" charset="-122"/>
                <a:ea typeface="黑体" pitchFamily="2" charset="-122"/>
                <a:cs typeface="+mj-cs"/>
              </a:rPr>
              <a:t>部分布</a:t>
            </a:r>
            <a:r>
              <a:rPr lang="zh-CN" altLang="en-US" sz="2000" b="1" kern="0" dirty="0">
                <a:solidFill>
                  <a:srgbClr val="0000CC"/>
                </a:solidFill>
                <a:latin typeface="黑体" pitchFamily="2" charset="-122"/>
                <a:ea typeface="黑体" pitchFamily="2" charset="-122"/>
                <a:cs typeface="+mj-cs"/>
              </a:rPr>
              <a:t>图</a:t>
            </a:r>
          </a:p>
        </p:txBody>
      </p:sp>
      <p:pic>
        <p:nvPicPr>
          <p:cNvPr id="108550" name="Picture 3" descr="nsfc"/>
          <p:cNvPicPr>
            <a:picLocks noChangeAspect="1" noChangeArrowheads="1"/>
          </p:cNvPicPr>
          <p:nvPr/>
        </p:nvPicPr>
        <p:blipFill>
          <a:blip r:embed="rId2"/>
          <a:srcRect/>
          <a:stretch>
            <a:fillRect/>
          </a:stretch>
        </p:blipFill>
        <p:spPr bwMode="auto">
          <a:xfrm>
            <a:off x="8101013" y="6237288"/>
            <a:ext cx="841375" cy="392112"/>
          </a:xfrm>
          <a:prstGeom prst="rect">
            <a:avLst/>
          </a:prstGeom>
          <a:noFill/>
          <a:ln w="9525">
            <a:noFill/>
            <a:miter lim="800000"/>
            <a:headEnd/>
            <a:tailEnd/>
          </a:ln>
        </p:spPr>
      </p:pic>
      <p:pic>
        <p:nvPicPr>
          <p:cNvPr id="9" name="图片 8" descr="图片1.png"/>
          <p:cNvPicPr>
            <a:picLocks noChangeAspect="1"/>
          </p:cNvPicPr>
          <p:nvPr/>
        </p:nvPicPr>
        <p:blipFill>
          <a:blip r:embed="rId3"/>
          <a:stretch>
            <a:fillRect/>
          </a:stretch>
        </p:blipFill>
        <p:spPr>
          <a:xfrm>
            <a:off x="527638" y="928670"/>
            <a:ext cx="8088724" cy="2755164"/>
          </a:xfrm>
          <a:prstGeom prst="rect">
            <a:avLst/>
          </a:prstGeom>
        </p:spPr>
      </p:pic>
      <p:pic>
        <p:nvPicPr>
          <p:cNvPr id="10" name="图片 9" descr="图片1.png"/>
          <p:cNvPicPr>
            <a:picLocks noChangeAspect="1"/>
          </p:cNvPicPr>
          <p:nvPr/>
        </p:nvPicPr>
        <p:blipFill>
          <a:blip r:embed="rId4"/>
          <a:stretch>
            <a:fillRect/>
          </a:stretch>
        </p:blipFill>
        <p:spPr>
          <a:xfrm>
            <a:off x="1460249" y="4031422"/>
            <a:ext cx="6223502" cy="2755164"/>
          </a:xfrm>
          <a:prstGeom prst="rect">
            <a:avLst/>
          </a:prstGeo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4356</TotalTime>
  <Words>2701</Words>
  <Application>Microsoft Office PowerPoint</Application>
  <PresentationFormat>全屏显示(4:3)</PresentationFormat>
  <Paragraphs>136</Paragraphs>
  <Slides>55</Slides>
  <Notes>1</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默认设计模板</vt:lpstr>
      <vt:lpstr>2013年度国家自然科学基金 项目申请与评审情况介绍</vt:lpstr>
      <vt:lpstr>主要内容</vt:lpstr>
      <vt:lpstr>一、 2013年度科学基金 财政预算与资助计划</vt:lpstr>
      <vt:lpstr>2013年度科学基金财政预算与资助计划</vt:lpstr>
      <vt:lpstr>二、 2013年申请情况简介</vt:lpstr>
      <vt:lpstr>申请与接收</vt:lpstr>
      <vt:lpstr>幻灯片 7</vt:lpstr>
      <vt:lpstr>2006-2013年集中接收期申请量增长情况</vt:lpstr>
      <vt:lpstr>各科学部2012与2013年项目申请量变化情况示意图</vt:lpstr>
      <vt:lpstr>2013年各类项目申请情况一览表</vt:lpstr>
      <vt:lpstr>2008-2013面上、青年和地区项目申请量增长情况</vt:lpstr>
      <vt:lpstr>幻灯片 12</vt:lpstr>
      <vt:lpstr>初审情况</vt:lpstr>
      <vt:lpstr>幻灯片 14</vt:lpstr>
      <vt:lpstr>复审情况</vt:lpstr>
      <vt:lpstr>避免初审不通过的注意事项  </vt:lpstr>
      <vt:lpstr>通讯评审</vt:lpstr>
      <vt:lpstr>三、2013年资助情况介绍</vt:lpstr>
      <vt:lpstr>（一）面上项目资助情况 </vt:lpstr>
      <vt:lpstr>幻灯片 20</vt:lpstr>
      <vt:lpstr>幻灯片 21</vt:lpstr>
      <vt:lpstr>                                                                                                  经费单位：万元</vt:lpstr>
      <vt:lpstr>幻灯片 23</vt:lpstr>
      <vt:lpstr>幻灯片 24</vt:lpstr>
      <vt:lpstr>（四）重大国际（地区）合作研究项目申请与批准资助情况</vt:lpstr>
      <vt:lpstr>幻灯片 26</vt:lpstr>
      <vt:lpstr>（五）国家杰出青年科学基金申请与资助情况</vt:lpstr>
      <vt:lpstr>国家杰出青年科学基金申请与资助情况</vt:lpstr>
      <vt:lpstr>（六）优秀青年科学基金项目资助情况</vt:lpstr>
      <vt:lpstr>幻灯片 30</vt:lpstr>
      <vt:lpstr>（七）创新研究群体推荐与资助情况</vt:lpstr>
      <vt:lpstr>（八）青年科学基金项目批准资助情况</vt:lpstr>
      <vt:lpstr>幻灯片 33</vt:lpstr>
      <vt:lpstr>幻灯片 34</vt:lpstr>
      <vt:lpstr>（九）地区科学基金项目批准资助情况</vt:lpstr>
      <vt:lpstr>幻灯片 36</vt:lpstr>
      <vt:lpstr>幻灯片 37</vt:lpstr>
      <vt:lpstr>（十）海外及港澳学者合作研究项目申请与资助情况</vt:lpstr>
      <vt:lpstr>1. 海外及港澳学者合作研究项目 申请与批准资助情况（二年期）</vt:lpstr>
      <vt:lpstr>2. 海外及港澳学者合作研究项目 申请与批准资助情况（四年期）</vt:lpstr>
      <vt:lpstr>（十一）国家基础科学人才培养基金 项目申请与资助情况</vt:lpstr>
      <vt:lpstr>（十二）联合资助基金项目 申请与批准资助情况</vt:lpstr>
      <vt:lpstr>（十三）科学仪器基础研究专款 项目申请与资助情况</vt:lpstr>
      <vt:lpstr>（十四）国家重大科研仪器设备研制专项（自由申请项目）申请与建议资助情况</vt:lpstr>
      <vt:lpstr>2013年度重大仪器专项（自由申请）申请与资助情况（单位：万元）</vt:lpstr>
      <vt:lpstr>（十五）国家重大科研仪器设备研制专项（限额推荐项目）申请与资助情况</vt:lpstr>
      <vt:lpstr>（十六）科普项目推荐与资助情况</vt:lpstr>
      <vt:lpstr>幻灯片 48</vt:lpstr>
      <vt:lpstr>幻灯片 49</vt:lpstr>
      <vt:lpstr>幻灯片 50</vt:lpstr>
      <vt:lpstr>幻灯片 51</vt:lpstr>
      <vt:lpstr>四、需要注意的几个问题</vt:lpstr>
      <vt:lpstr>幻灯片 53</vt:lpstr>
      <vt:lpstr>幻灯片 54</vt:lpstr>
      <vt:lpstr>幻灯片 55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2008年度国家自然科学基金项目评审综合情况与建议资助项目的说明</dc:title>
  <dc:creator>User</dc:creator>
  <cp:lastModifiedBy>郑知敏(zhengzm)</cp:lastModifiedBy>
  <cp:revision>246</cp:revision>
  <dcterms:created xsi:type="dcterms:W3CDTF">2008-08-29T00:53:18Z</dcterms:created>
  <dcterms:modified xsi:type="dcterms:W3CDTF">2013-11-08T03:13:02Z</dcterms:modified>
</cp:coreProperties>
</file>